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74" r:id="rId14"/>
    <p:sldId id="269" r:id="rId15"/>
    <p:sldId id="275" r:id="rId16"/>
    <p:sldId id="271" r:id="rId17"/>
    <p:sldId id="273" r:id="rId18"/>
    <p:sldId id="272" r:id="rId1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C935ABF-9194-4196-83AC-C05EE9FEDCC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4"/>
            <p14:sldId id="266"/>
            <p14:sldId id="267"/>
            <p14:sldId id="274"/>
            <p14:sldId id="269"/>
            <p14:sldId id="275"/>
          </p14:sldIdLst>
        </p14:section>
        <p14:section name="Раздел без заголовка" id="{A548882A-3B27-47A8-9F83-8DF01C541C2B}">
          <p14:sldIdLst>
            <p14:sldId id="271"/>
            <p14:sldId id="273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LNikulin\Desktop\&#1044;&#1086;&#1082;&#1083;&#1072;&#1076;\&#1048;&#1090;&#1086;&#1075;\&#1080;&#1079;&#1084;&#1077;&#1085;&#1077;&#1085;&#1080;&#1077;%20&#1076;&#1086;&#1093;&#1086;&#1076;&#1086;&#1074;%20&#1087;&#1086;%20&#1086;&#1090;&#1076;&#1077;&#1083;&#1072;&#1084;%20(&#1075;&#1088;-&#1082;)%202015-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921185524840676"/>
          <c:y val="6.8044791534200455E-2"/>
          <c:w val="0.89958186599224066"/>
          <c:h val="0.72911791411786653"/>
        </c:manualLayout>
      </c:layout>
      <c:barChart>
        <c:barDir val="col"/>
        <c:grouping val="clustered"/>
        <c:ser>
          <c:idx val="0"/>
          <c:order val="0"/>
          <c:tx>
            <c:strRef>
              <c:f>'руб. в месяц на сотрудника'!$A$5</c:f>
              <c:strCache>
                <c:ptCount val="1"/>
                <c:pt idx="0">
                  <c:v>2015 г.</c:v>
                </c:pt>
              </c:strCache>
            </c:strRef>
          </c:tx>
          <c:spPr>
            <a:pattFill prst="narHorz">
              <a:fgClr>
                <a:schemeClr val="accent3">
                  <a:lumMod val="75000"/>
                </a:schemeClr>
              </a:fgClr>
              <a:bgClr>
                <a:schemeClr val="accent3">
                  <a:lumMod val="20000"/>
                  <a:lumOff val="80000"/>
                </a:schemeClr>
              </a:bgClr>
            </a:pattFill>
            <a:ln w="12700">
              <a:solidFill>
                <a:schemeClr val="accent3">
                  <a:lumMod val="50000"/>
                </a:schemeClr>
              </a:solidFill>
            </a:ln>
          </c:spPr>
          <c:cat>
            <c:strRef>
              <c:f>'руб. в месяц на сотрудника'!$B$3:$Q$3</c:f>
              <c:strCache>
                <c:ptCount val="16"/>
                <c:pt idx="0">
                  <c:v>ЛАШ</c:v>
                </c:pt>
                <c:pt idx="1">
                  <c:v>ЛОКИА</c:v>
                </c:pt>
                <c:pt idx="2">
                  <c:v>ОВОиА</c:v>
                </c:pt>
                <c:pt idx="3">
                  <c:v>Океано-логи</c:v>
                </c:pt>
                <c:pt idx="4">
                  <c:v>ОГУРиВР</c:v>
                </c:pt>
                <c:pt idx="5">
                  <c:v>ОЛКС</c:v>
                </c:pt>
                <c:pt idx="6">
                  <c:v>ОЛРиП</c:v>
                </c:pt>
                <c:pt idx="7">
                  <c:v>ОМПНИ</c:v>
                </c:pt>
                <c:pt idx="8">
                  <c:v>ОСЛИС</c:v>
                </c:pt>
                <c:pt idx="9">
                  <c:v>ОГПС</c:v>
                </c:pt>
                <c:pt idx="10">
                  <c:v>ОРиИГмс и П</c:v>
                </c:pt>
                <c:pt idx="11">
                  <c:v>ОГФ</c:v>
                </c:pt>
                <c:pt idx="12">
                  <c:v>ЦПМ</c:v>
                </c:pt>
                <c:pt idx="13">
                  <c:v>ЛПМИ Шмидта</c:v>
                </c:pt>
                <c:pt idx="14">
                  <c:v>СГМ</c:v>
                </c:pt>
                <c:pt idx="15">
                  <c:v>ЦЛГМИ</c:v>
                </c:pt>
              </c:strCache>
            </c:strRef>
          </c:cat>
          <c:val>
            <c:numRef>
              <c:f>'руб. в месяц на сотрудника'!$B$5:$Q$5</c:f>
              <c:numCache>
                <c:formatCode>#,##0</c:formatCode>
                <c:ptCount val="16"/>
                <c:pt idx="0">
                  <c:v>132497.41999999998</c:v>
                </c:pt>
                <c:pt idx="1">
                  <c:v>35859.75</c:v>
                </c:pt>
                <c:pt idx="2">
                  <c:v>35277.54</c:v>
                </c:pt>
                <c:pt idx="3">
                  <c:v>29939.109999999982</c:v>
                </c:pt>
                <c:pt idx="4">
                  <c:v>18170.14</c:v>
                </c:pt>
                <c:pt idx="5">
                  <c:v>46305.42</c:v>
                </c:pt>
                <c:pt idx="6">
                  <c:v>74346.959999999992</c:v>
                </c:pt>
                <c:pt idx="7">
                  <c:v>36326.550000000003</c:v>
                </c:pt>
                <c:pt idx="8">
                  <c:v>70852.08</c:v>
                </c:pt>
                <c:pt idx="9">
                  <c:v>43868.63</c:v>
                </c:pt>
                <c:pt idx="10">
                  <c:v>60577.24</c:v>
                </c:pt>
                <c:pt idx="11">
                  <c:v>37914.850000000013</c:v>
                </c:pt>
                <c:pt idx="12">
                  <c:v>14581.67</c:v>
                </c:pt>
                <c:pt idx="13">
                  <c:v>59338.850000000013</c:v>
                </c:pt>
                <c:pt idx="14">
                  <c:v>153416.09</c:v>
                </c:pt>
                <c:pt idx="15">
                  <c:v>59183.189999999995</c:v>
                </c:pt>
              </c:numCache>
            </c:numRef>
          </c:val>
        </c:ser>
        <c:ser>
          <c:idx val="1"/>
          <c:order val="1"/>
          <c:tx>
            <c:strRef>
              <c:f>'руб. в месяц на сотрудника'!$A$6</c:f>
              <c:strCache>
                <c:ptCount val="1"/>
                <c:pt idx="0">
                  <c:v>2016 г.</c:v>
                </c:pt>
              </c:strCache>
            </c:strRef>
          </c:tx>
          <c:spPr>
            <a:pattFill prst="openDmnd">
              <a:fgClr>
                <a:srgbClr val="FF0000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 w="12700">
              <a:solidFill>
                <a:srgbClr val="FF0000"/>
              </a:solidFill>
            </a:ln>
          </c:spPr>
          <c:cat>
            <c:strRef>
              <c:f>'руб. в месяц на сотрудника'!$B$3:$Q$3</c:f>
              <c:strCache>
                <c:ptCount val="16"/>
                <c:pt idx="0">
                  <c:v>ЛАШ</c:v>
                </c:pt>
                <c:pt idx="1">
                  <c:v>ЛОКИА</c:v>
                </c:pt>
                <c:pt idx="2">
                  <c:v>ОВОиА</c:v>
                </c:pt>
                <c:pt idx="3">
                  <c:v>Океано-логи</c:v>
                </c:pt>
                <c:pt idx="4">
                  <c:v>ОГУРиВР</c:v>
                </c:pt>
                <c:pt idx="5">
                  <c:v>ОЛКС</c:v>
                </c:pt>
                <c:pt idx="6">
                  <c:v>ОЛРиП</c:v>
                </c:pt>
                <c:pt idx="7">
                  <c:v>ОМПНИ</c:v>
                </c:pt>
                <c:pt idx="8">
                  <c:v>ОСЛИС</c:v>
                </c:pt>
                <c:pt idx="9">
                  <c:v>ОГПС</c:v>
                </c:pt>
                <c:pt idx="10">
                  <c:v>ОРиИГмс и П</c:v>
                </c:pt>
                <c:pt idx="11">
                  <c:v>ОГФ</c:v>
                </c:pt>
                <c:pt idx="12">
                  <c:v>ЦПМ</c:v>
                </c:pt>
                <c:pt idx="13">
                  <c:v>ЛПМИ Шмидта</c:v>
                </c:pt>
                <c:pt idx="14">
                  <c:v>СГМ</c:v>
                </c:pt>
                <c:pt idx="15">
                  <c:v>ЦЛГМИ</c:v>
                </c:pt>
              </c:strCache>
            </c:strRef>
          </c:cat>
          <c:val>
            <c:numRef>
              <c:f>'руб. в месяц на сотрудника'!$B$6:$Q$6</c:f>
              <c:numCache>
                <c:formatCode>#,##0</c:formatCode>
                <c:ptCount val="16"/>
                <c:pt idx="0">
                  <c:v>67373.649999999994</c:v>
                </c:pt>
                <c:pt idx="1">
                  <c:v>27371.35</c:v>
                </c:pt>
                <c:pt idx="2">
                  <c:v>42743.350000000013</c:v>
                </c:pt>
                <c:pt idx="3">
                  <c:v>33005.82</c:v>
                </c:pt>
                <c:pt idx="4">
                  <c:v>17196.52</c:v>
                </c:pt>
                <c:pt idx="5">
                  <c:v>44310.41</c:v>
                </c:pt>
                <c:pt idx="6">
                  <c:v>55117.3</c:v>
                </c:pt>
                <c:pt idx="7">
                  <c:v>39216.769999999997</c:v>
                </c:pt>
                <c:pt idx="8">
                  <c:v>63560.33</c:v>
                </c:pt>
                <c:pt idx="9">
                  <c:v>35974.94</c:v>
                </c:pt>
                <c:pt idx="10">
                  <c:v>73363.56</c:v>
                </c:pt>
                <c:pt idx="11">
                  <c:v>21675.960000000017</c:v>
                </c:pt>
                <c:pt idx="12">
                  <c:v>13543.46</c:v>
                </c:pt>
                <c:pt idx="13">
                  <c:v>74542.09</c:v>
                </c:pt>
                <c:pt idx="14">
                  <c:v>127460.98999999999</c:v>
                </c:pt>
                <c:pt idx="15">
                  <c:v>63860.65</c:v>
                </c:pt>
              </c:numCache>
            </c:numRef>
          </c:val>
        </c:ser>
        <c:axId val="72551424"/>
        <c:axId val="60166912"/>
      </c:barChart>
      <c:catAx>
        <c:axId val="72551424"/>
        <c:scaling>
          <c:orientation val="minMax"/>
        </c:scaling>
        <c:axPos val="b"/>
        <c:majorGridlines>
          <c:spPr>
            <a:ln w="25400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0"/>
        <c:majorTickMark val="none"/>
        <c:tickLblPos val="nextTo"/>
        <c:crossAx val="60166912"/>
        <c:crosses val="autoZero"/>
        <c:auto val="1"/>
        <c:lblAlgn val="ctr"/>
        <c:lblOffset val="100"/>
      </c:catAx>
      <c:valAx>
        <c:axId val="60166912"/>
        <c:scaling>
          <c:orientation val="minMax"/>
          <c:max val="160000"/>
        </c:scaling>
        <c:axPos val="l"/>
        <c:majorGridlines>
          <c:spPr>
            <a:ln w="9525">
              <a:solidFill>
                <a:schemeClr val="bg1">
                  <a:lumMod val="75000"/>
                </a:schemeClr>
              </a:solidFill>
            </a:ln>
          </c:spPr>
        </c:majorGridlines>
        <c:minorGridlines>
          <c:spPr>
            <a:ln>
              <a:solidFill>
                <a:schemeClr val="bg1">
                  <a:lumMod val="85000"/>
                </a:schemeClr>
              </a:solidFill>
            </a:ln>
          </c:spPr>
        </c:minorGridlines>
        <c:numFmt formatCode="#,##0" sourceLinked="1"/>
        <c:majorTickMark val="none"/>
        <c:tickLblPos val="nextTo"/>
        <c:crossAx val="72551424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</c:spPr>
    </c:plotArea>
    <c:plotVisOnly val="1"/>
    <c:dispBlanksAs val="gap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73366-9093-46B9-89A8-9747F91A51B0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0D5B2-A603-42AD-8219-E8D83082F33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957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0D5B2-A603-42AD-8219-E8D83082F33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305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0D5B2-A603-42AD-8219-E8D83082F33A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91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01.02.2017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Microsoft_Office_Excel1.xls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71600" y="2276873"/>
            <a:ext cx="7943800" cy="1800199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финансово-экономических показателей работы ФГБУ «ААНИИ» за 2015-2016 годы и задачи ФПС на 2017 год</a:t>
            </a:r>
            <a:r>
              <a:rPr lang="ru-RU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43608" y="4293096"/>
            <a:ext cx="7272808" cy="20162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l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Доходы и расходы;</a:t>
            </a:r>
          </a:p>
          <a:p>
            <a:pPr algn="l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Накладные расходы;</a:t>
            </a:r>
          </a:p>
          <a:p>
            <a:pPr algn="l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Труд и заработная плата;</a:t>
            </a:r>
          </a:p>
          <a:p>
            <a:pPr algn="l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Задачи развития ФПС на 2017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5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0609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ФГБУ "ААНИИ" за 2015-2016 г.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(тыс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руб.)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12776"/>
            <a:ext cx="7611616" cy="4608512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</a:t>
            </a:r>
            <a:endParaRPr lang="ru-RU" sz="4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8022944"/>
              </p:ext>
            </p:extLst>
          </p:nvPr>
        </p:nvGraphicFramePr>
        <p:xfrm>
          <a:off x="827584" y="1124748"/>
          <a:ext cx="7992888" cy="5400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040"/>
                <a:gridCol w="1356104"/>
                <a:gridCol w="1461775"/>
                <a:gridCol w="1360506"/>
                <a:gridCol w="1294463"/>
              </a:tblGrid>
              <a:tr h="3742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 к 2015 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2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работ и услуг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1 357 054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728 614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-628 440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т.ч.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хоздоговора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1 163 135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591 098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-572 037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Минобр и РФФИ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140 527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109 928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-30 599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Росгидромет (ФЦП гф.)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26 500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-26 500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аренда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26 892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27 588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696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1 318 993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1 444 842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125 849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109,5%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т.ч.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НИОКР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87 426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80 335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-7 091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ВАЭ*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163 612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301 656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138 044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РАЭ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1 067 955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1 062 851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-5 104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2 676 047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2 173 456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-502 591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*2016г. включая РАЭ-Ш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555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6672"/>
            <a:ext cx="8136904" cy="4146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 финансовый год ФГБУ «ААНИИ» закончил со следующими валовыми показателями (Табл.№ 1</a:t>
            </a:r>
            <a:r>
              <a:rPr lang="ru-RU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бщий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финансирования, включая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 по выполненным и принятым заказчиком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работам,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составил 2 173 млн. руб., в том числе по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договорам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728,6 млн. руб. и 1 444,8 млн. руб.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профинансировано в рамках субсидии.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Удельный вес по источникам доходов в общей сумме полученных доходов: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субсидии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66,5% и доходы от выполненных работ и услуг 33,5%.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2016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уровню 2015 г.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 субсидии в целом вырос на 9,5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вместе с тем, снижение по РАЭ составляет 0,5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ЦНТП снижение 8,1%. (ВАЭ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РАЭ-Ш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 составил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84,4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%, что объясняется организацией отдельной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экспедиции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РАЭ-Ш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 всем необходимым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этого финансовым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обеспечением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3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900" y="548680"/>
            <a:ext cx="8229600" cy="5400600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значительное сокращение доходов </a:t>
            </a:r>
            <a:r>
              <a:rPr lang="ru-RU" sz="2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2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  году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отмечается по хоздоговорной деятельности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Института.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объемов по хоздоговорам, с учетом принятых Заказчиками тем (этапов), в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 г. составило 49,8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%.Наряду с уменьшением общих объемов хоздоговорных работ на снижении доходов сказалось неисполнение календарных планов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сдачи-приемки выполненных работ (Кара 2016, Чукотка 2016).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09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519" y="116629"/>
            <a:ext cx="7239000" cy="864096"/>
          </a:xfrm>
        </p:spPr>
        <p:txBody>
          <a:bodyPr>
            <a:noAutofit/>
          </a:bodyPr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dirty="0">
                <a:effectLst/>
              </a:rPr>
              <a:t>Анализ структуры дохода ФГБУ "ААНИИ" по внебюджету за 2015 и 2016 г.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77802456"/>
              </p:ext>
            </p:extLst>
          </p:nvPr>
        </p:nvGraphicFramePr>
        <p:xfrm>
          <a:off x="539552" y="980725"/>
          <a:ext cx="8424935" cy="5472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954"/>
                <a:gridCol w="2820998"/>
                <a:gridCol w="924235"/>
                <a:gridCol w="868781"/>
                <a:gridCol w="887265"/>
                <a:gridCol w="850296"/>
                <a:gridCol w="793836"/>
                <a:gridCol w="822570"/>
              </a:tblGrid>
              <a:tr h="3285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 в %  к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9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сумме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уд.весе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7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выполнения работ и услуг итого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1 357 055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728 613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538DD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538DD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538DD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работ и услуг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1 330 162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98,02%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701 026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98,16%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6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аренды и коммунальные платежи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26 892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1,98%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27 588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3,79%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191,07%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дохода по статьям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1 357 055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728 613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затраты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997 385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73,50%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516 095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70,83%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96,38%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них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296 734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184 600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25,34%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62,2%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115,87%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начисления на з/п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80 084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5,90%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54 422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126,57%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261 579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19,28%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142 220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19,52%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54,4%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2.1.4.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 и оборудование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70 376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5,19%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77 971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10,70%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206,35%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2.1.5.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сторонних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288 612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56 881  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Накладные расходы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143 110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10,55%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108 894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14,95%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141,72%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55 039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4,06%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41 197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5,65%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139,41%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1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161 521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11,90%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62 428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38,7%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71,99%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1" marR="8141" marT="8141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384024"/>
              </p:ext>
            </p:extLst>
          </p:nvPr>
        </p:nvGraphicFramePr>
        <p:xfrm>
          <a:off x="3957638" y="3233738"/>
          <a:ext cx="1228725" cy="390525"/>
        </p:xfrm>
        <a:graphic>
          <a:graphicData uri="http://schemas.openxmlformats.org/presentationml/2006/ole">
            <p:oleObj spid="_x0000_s2067" name="Лист" r:id="rId4" imgW="1228725" imgH="39060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324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04664"/>
            <a:ext cx="8136904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№ 2 представлена структура полученного в 2015г и 2016 г. хозрасчетного дохода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(сметная калькуляция) по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элементам и статьям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сметного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ДОХОДА.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структуре договорной цены наибольший удельный вес в 2016 г. составляла заработная плата - 25,4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«прочие» (ремонт, транспорт, НИР…) -19,5%, накладные -14,9% 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-10,7%. В 2015 году наиболее высокий удельный вес занимали: заработная плата – 21,9%, услуги сторонних организаций -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21,3%,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«прочие» (ремонт, транспорт, НИР…) - 19,3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накладные – 10,5%.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 существенно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улучшилась «внутренняя» структура договорной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цены: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уменьшился удельный вес статьи «услуги сторонних организаций» в 2.7 раз, вырос удельный вес статьи «зарплата» на 15,8 %, удельный вес статьи накладные вырос на 41,7%,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статьи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накопления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увеличился на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39%. При этом абсолютная сумма накладных, за счет снижения объёмов, уменьшилась на 27,8%, или на 34,2 млн. руб., а сумма плановых накоплений уменьшилась на 25,1%, или 13,8 млн. руб.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419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480" y="476672"/>
            <a:ext cx="8507288" cy="864096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образования и расходования накладных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2015 и 2016 г.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</a:t>
            </a:r>
            <a:endParaRPr lang="ru-RU" sz="7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89960251"/>
              </p:ext>
            </p:extLst>
          </p:nvPr>
        </p:nvGraphicFramePr>
        <p:xfrm>
          <a:off x="616734" y="1628800"/>
          <a:ext cx="8208910" cy="273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5946"/>
                <a:gridCol w="1560191"/>
                <a:gridCol w="962274"/>
                <a:gridCol w="996530"/>
                <a:gridCol w="1172876"/>
                <a:gridCol w="798383"/>
                <a:gridCol w="868574"/>
                <a:gridCol w="1224136"/>
              </a:tblGrid>
              <a:tr h="357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5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от сметы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от сметы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8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Внебюджет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143 110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185 632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108 894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147 555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661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2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38 084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38 084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47 692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47 692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6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НР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181 194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223 716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156 586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195 247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661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37" marR="8737" marT="8737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0679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-173524"/>
            <a:ext cx="8208912" cy="6994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таблице № 3 показан анализ формирования и расходования накладных расходов за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2015г.-2016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по источникам и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исполнению.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2015 году по сметам получен доход по статье «накладные расходы»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сумме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181,19 млн. руб., в том числе по внебюджетной деятельности 143,11 млн. руб. и бюджету 38,1 млн. руб. В том же году фактические затраты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статье накладные расходы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составили 223,7 млн. руб. Дефицит денежных средств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института по статье «накладные расходы» составил 42,5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Недополученный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заказчика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 по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статье «накладные расходы» был покрыт в 2015 за счет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 по статье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«плановые накопления». В 2016 году по сметам получен доход по статье «накладные расходы»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сумме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156,6 млн. руб., в том числе по внебюджетной деятельности 108,9 млн. руб. и бюджету 47,7 млн. руб. В том же году фактические затраты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статье затрат «накладных расходы»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составили 195,2 млн. руб. Дефицит денежных средств в сумме 38,7 млн.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недополученный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заказчика по статье «накладные расходы» был покрыт в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счет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 по статье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«плановые накопления». 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789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1537" y="260648"/>
            <a:ext cx="7239000" cy="86409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образования и расходования НР ФГБУ "ААНИИ" по внебюджету за период 2015-2016 г.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95174292"/>
              </p:ext>
            </p:extLst>
          </p:nvPr>
        </p:nvGraphicFramePr>
        <p:xfrm>
          <a:off x="611560" y="1484784"/>
          <a:ext cx="8352927" cy="3722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5317"/>
                <a:gridCol w="1333601"/>
                <a:gridCol w="1362280"/>
                <a:gridCol w="1344355"/>
                <a:gridCol w="1387374"/>
              </a:tblGrid>
              <a:tr h="8821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Смета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Перерасход сметы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3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181 194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223 716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-42 522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123,5%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156 586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195 247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-38 661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124,7%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25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 2015г. к 2016г. в руб.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-24 608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-28 469 т.р.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25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 2015г. к 2016г. в 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86,42%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87,27%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262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№ 4, являющейся продолжением таблицы № 3,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показана дополнительная информация по факту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расходования накладных расходов. Среди отрицательных моментов, показанных за период 2015г. -2016 г. мы видим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абсолютное снижение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накладных начислений в сметной стоимости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выполненных договоров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сумму 24,6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на 13,6% произошедших в следствии снижения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снижения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на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сумму 502,6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моментов, показанных в таблице № 4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видим снижение 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2016 г. фактических затрат по статье «накладные расходы» на сумму28,5 </a:t>
            </a: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или на 12,8%.</a:t>
            </a:r>
            <a:br>
              <a:rPr lang="ru-RU" sz="2200" b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образования и расходования НР ФГБУ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"ААНИИ" по внебюджету за период 2015-2016 </a:t>
            </a:r>
            <a:r>
              <a:rPr lang="ru-RU" b="1" dirty="0"/>
              <a:t>г.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81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16152" y="908721"/>
            <a:ext cx="7676328" cy="5492080"/>
          </a:xfrm>
        </p:spPr>
        <p:txBody>
          <a:bodyPr/>
          <a:lstStyle/>
          <a:p>
            <a:endParaRPr lang="ru-RU" sz="1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16151" y="201703"/>
            <a:ext cx="6189583" cy="707018"/>
          </a:xfrm>
        </p:spPr>
        <p:txBody>
          <a:bodyPr>
            <a:normAutofit/>
          </a:bodyPr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изменения ср. з/п и ФОТ научных отделов в ААНИИ за 2015-2016гг</a:t>
            </a:r>
          </a:p>
          <a:p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71566331"/>
              </p:ext>
            </p:extLst>
          </p:nvPr>
        </p:nvGraphicFramePr>
        <p:xfrm>
          <a:off x="971600" y="305480"/>
          <a:ext cx="7920880" cy="673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352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8568952" cy="4908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таблице № 5 показана динамика средней заработной платы по научным отделам ФГБУ «ААНИИ» за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 2015г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.- 2016г.  За рассматриваемый период мы наблюдаем значительные изменения средней заработной платы по большинству отделов. Из 16 научных отделов 10 закончили 2016 год снижением средней заработной платы и 6 отделов закончили её ростом. Лидером снижения средней заработной платы явился ЛАШ,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среднее снижение составило 49,9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%, а лидером роста составила ОШЛ – рост 25,6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%.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причиной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снижения средней заработной платы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научных подразделениях явилось уменьшение в 2016 г. объёмов доходов от принятых Заказчиками работ, сокращение бюджетного финансирования по плану НИОКР.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2-х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16-ти научных отделов фонда </a:t>
            </a:r>
            <a:r>
              <a:rPr lang="ru-RU" sz="2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заработной платы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было достаточно для выплаты квартальных премий и </a:t>
            </a:r>
            <a:r>
              <a:rPr lang="ru-RU" sz="2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неполной годовой.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0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404664"/>
            <a:ext cx="7239000" cy="936104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raditional Arabic" panose="02020603050405020304" pitchFamily="18" charset="-78"/>
              </a:rPr>
              <a:t>Анализ доходов и средней з/п по научным отделам ФГБУ "ААНИИ" за 2015г.-2016г</a:t>
            </a:r>
            <a:endParaRPr lang="ru-RU" sz="2400" dirty="0">
              <a:cs typeface="Traditional Arabic" panose="02020603050405020304" pitchFamily="18" charset="-7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1" y="1412776"/>
            <a:ext cx="701078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5260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064896" cy="2628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На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графике № 1 показана динамика изменения дохода на 1 научного сотрудника и изменение его средней заработной платы за период 2015г. и 2016 г.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одного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сотрудника научного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отдела уменьшился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2016 году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121 811 руб., или 43,8%, а средняя зарплата снизилась только на 17%, т е.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скорость снижение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доходов опережает в 2,57 раза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скорость снижения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средней заработной платы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47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332656"/>
            <a:ext cx="7992887" cy="54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429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88640"/>
            <a:ext cx="7920880" cy="4179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На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гистограмме № 2 показана структура заработной платы научных подразделений в 2015 и 2016 году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2015 году структура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общего фонда заработной платы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научным подразделениям состояла: 66,4% - премиальные выплаты, 21,7 основная заработная плата с начислениями и 12,7% отпуска. В 2016 году структура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общего фонда зарплаты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научным подразделениям составила: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50,9%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заработная плата с начислениями, 36,9 % - премиальные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выплаты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12,1% отпуска. Как мы видим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фонда заработной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платы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2016 г. стала значительно более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сбалансированной и рациональной.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97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6151" y="1556792"/>
            <a:ext cx="7460304" cy="5133316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Задачи </a:t>
            </a:r>
            <a: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экономических служб на 2017 года вытекают из требований текущего момента, а именно продолжающейся тенденцией сокращения бюджетного финансирования и снижения коммерческой активности заказчиков и потенциальных потребителей научно-производственных работ и услуг ФГБУ «ААНИИ». </a:t>
            </a:r>
            <a:b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Бюджетное финансирование в 2017 году снижается по ВАЭ на 15%, по НИОКР на 6,4%, по РАЭ-Ш секвестр находится на этапе согласования.</a:t>
            </a:r>
            <a:b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2017 году не предусмотрено финансирование работ в рамках ФЦП.</a:t>
            </a:r>
            <a:b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Общее сокращение бюджетного финансирования и отраслевых субсидий может достигнуть 150-170 млн. руб.</a:t>
            </a:r>
            <a:b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«Портфель» коммерческих договоров сформирован на сегодня на минимальном уровне 600-700 млн. руб. и с учетом сокращения бюджетного финансирования он является явно недостаточным.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8872" y="260649"/>
            <a:ext cx="6189583" cy="6480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развития ФПС на 2017 год.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1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6632"/>
            <a:ext cx="8424936" cy="6765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условий и задач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текущего момента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финансово-экономическим службе совместно с другим отделами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 необходимо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решить следующие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Мобилизовать все ресурсы и средства для организации работы ФПС направленных на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достижение максимальных финансово-экономических результатов в условиях сокращения бюджетного финансирования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ухудшения общей конъюнктуры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рынка.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и внедрить регламент договорной работы, который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позволит значительно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упростить и ускорить процедуру подготовки и реализации коммерческих договоров;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и реализовать систему бюджетного планирования финансово-хозяйственной деятельностью института;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необходимые изменения в положения об учете и контроле рабочего времени, положения об оплате труда и премировании.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и внедрить систему автоматизированного управления доходами и расходами, отчетностью исполнения договоров и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бюджетов, повысить уровень администрирования исполнения планов.</a:t>
            </a:r>
            <a:endParaRPr lang="ru-RU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9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TM01859868[[fn=Термический]]</Template>
  <TotalTime>395</TotalTime>
  <Words>1127</Words>
  <Application>Microsoft Office PowerPoint</Application>
  <PresentationFormat>Экран (4:3)</PresentationFormat>
  <Paragraphs>306</Paragraphs>
  <Slides>18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Thermal</vt:lpstr>
      <vt:lpstr>Лист</vt:lpstr>
      <vt:lpstr>Анализ финансово-экономических показателей работы ФГБУ «ААНИИ» за 2015-2016 годы и задачи ФПС на 2017 год.</vt:lpstr>
      <vt:lpstr>Динамика доходов ФГБУ "ААНИИ" за 2015-2016 г. (тыс. руб.)</vt:lpstr>
      <vt:lpstr>Слайд 3</vt:lpstr>
      <vt:lpstr>Слайд 4</vt:lpstr>
      <vt:lpstr>Анализ структуры дохода ФГБУ "ААНИИ" по внебюджету за 2015 и 2016 г. </vt:lpstr>
      <vt:lpstr>Слайд 6</vt:lpstr>
      <vt:lpstr>Анализ образования и расходования накладных расходов  за 2015 и 2016 г. </vt:lpstr>
      <vt:lpstr>Слайд 8</vt:lpstr>
      <vt:lpstr>Анализ образования и расходования НР ФГБУ "ААНИИ" по внебюджету за период 2015-2016 г. </vt:lpstr>
      <vt:lpstr> В таблице № 4, являющейся продолжением таблицы № 3, показана дополнительная информация по факту образования и расходования накладных расходов. Среди отрицательных моментов, показанных за период 2015г. -2016 г. мы видим абсолютное снижение стоимости накладных начислений в сметной стоимости выполненных договоров на сумму 24,6 млн. руб., или на 13,6% произошедших в следствии снижения общего снижения доходов на сумму 502,6 млн. руб.   Среди положительных моментов, показанных в таблице № 4 мы видим снижение в 2016 г. фактических затрат по статье «накладные расходы» на сумму28,5 млн. руб. или на 12,8%. </vt:lpstr>
      <vt:lpstr>Слайд 11</vt:lpstr>
      <vt:lpstr>Слайд 12</vt:lpstr>
      <vt:lpstr>Анализ доходов и средней з/п по научным отделам ФГБУ "ААНИИ" за 2015г.-2016г</vt:lpstr>
      <vt:lpstr>Слайд 14</vt:lpstr>
      <vt:lpstr>Слайд 15</vt:lpstr>
      <vt:lpstr>Слайд 16</vt:lpstr>
      <vt:lpstr> Задачи развития экономических служб на 2017 года вытекают из требований текущего момента, а именно продолжающейся тенденцией сокращения бюджетного финансирования и снижения коммерческой активности заказчиков и потенциальных потребителей научно-производственных работ и услуг ФГБУ «ААНИИ».   Бюджетное финансирование в 2017 году снижается по ВАЭ на 15%, по НИОКР на 6,4%, по РАЭ-Ш секвестр находится на этапе согласования.  В 2017 году не предусмотрено финансирование работ в рамках ФЦП.  Общее сокращение бюджетного финансирования и отраслевых субсидий может достигнуть 150-170 млн. руб.  «Портфель» коммерческих договоров сформирован на сегодня на минимальном уровне 600-700 млн. руб. и с учетом сокращения бюджетного финансирования он является явно недостаточным.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Сметная и фактическая  прибыль ФГБУ «ААНИИ»</dc:title>
  <dc:creator>packard bell</dc:creator>
  <cp:lastModifiedBy>user</cp:lastModifiedBy>
  <cp:revision>53</cp:revision>
  <cp:lastPrinted>2017-01-25T00:08:30Z</cp:lastPrinted>
  <dcterms:created xsi:type="dcterms:W3CDTF">2016-02-28T14:50:49Z</dcterms:created>
  <dcterms:modified xsi:type="dcterms:W3CDTF">2017-02-01T14:30:46Z</dcterms:modified>
</cp:coreProperties>
</file>