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92" r:id="rId2"/>
    <p:sldId id="257" r:id="rId3"/>
    <p:sldId id="283" r:id="rId4"/>
    <p:sldId id="290" r:id="rId5"/>
    <p:sldId id="260" r:id="rId6"/>
    <p:sldId id="291" r:id="rId7"/>
    <p:sldId id="284" r:id="rId8"/>
    <p:sldId id="29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5620"/>
    <p:restoredTop sz="94660"/>
  </p:normalViewPr>
  <p:slideViewPr>
    <p:cSldViewPr>
      <p:cViewPr>
        <p:scale>
          <a:sx n="66" d="100"/>
          <a:sy n="66" d="100"/>
        </p:scale>
        <p:origin x="-180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E93485-A81D-47BD-BB13-B9E1D7DAAEF6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0FE181-3F96-44F8-9773-0AAFFB4719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999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78EC95E-BE62-4E4C-982F-6E311DD3A37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855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DFAF4-19E7-4B16-AF74-D468FB6BED66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AA7A6-D7D5-4593-BFA5-43252AE23D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623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DFAF4-19E7-4B16-AF74-D468FB6BED66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AA7A6-D7D5-4593-BFA5-43252AE23D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11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DFAF4-19E7-4B16-AF74-D468FB6BED66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AA7A6-D7D5-4593-BFA5-43252AE23D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416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DFAF4-19E7-4B16-AF74-D468FB6BED66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AA7A6-D7D5-4593-BFA5-43252AE23D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300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DFAF4-19E7-4B16-AF74-D468FB6BED66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AA7A6-D7D5-4593-BFA5-43252AE23D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22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DFAF4-19E7-4B16-AF74-D468FB6BED66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AA7A6-D7D5-4593-BFA5-43252AE23D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2744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DFAF4-19E7-4B16-AF74-D468FB6BED66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AA7A6-D7D5-4593-BFA5-43252AE23D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268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DFAF4-19E7-4B16-AF74-D468FB6BED66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AA7A6-D7D5-4593-BFA5-43252AE23D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872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DFAF4-19E7-4B16-AF74-D468FB6BED66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AA7A6-D7D5-4593-BFA5-43252AE23D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664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DFAF4-19E7-4B16-AF74-D468FB6BED66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AA7A6-D7D5-4593-BFA5-43252AE23D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631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DFAF4-19E7-4B16-AF74-D468FB6BED66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AA7A6-D7D5-4593-BFA5-43252AE23D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632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DFAF4-19E7-4B16-AF74-D468FB6BED66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AA7A6-D7D5-4593-BFA5-43252AE23D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073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tif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4123" y="1447800"/>
            <a:ext cx="7924800" cy="2743200"/>
          </a:xfrm>
        </p:spPr>
        <p:txBody>
          <a:bodyPr/>
          <a:lstStyle/>
          <a:p>
            <a:r>
              <a:rPr lang="ru-RU" altLang="ru-RU" dirty="0" smtClean="0"/>
              <a:t>Глобальное потепление в Арктике</a:t>
            </a:r>
            <a:endParaRPr lang="en-US" altLang="ru-RU" sz="2800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990600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Г.В. Алексеев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ФГБУ «ААНИИ»</a:t>
            </a:r>
            <a:endParaRPr lang="en-US" sz="2800" dirty="0" smtClean="0"/>
          </a:p>
        </p:txBody>
      </p:sp>
      <p:pic>
        <p:nvPicPr>
          <p:cNvPr id="2053" name="Рисунок 6" descr="http://www.aari.ru/fs/logoaar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68826"/>
            <a:ext cx="949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 descr="Федеральная служба по гидрометеорологии и мониторингу окружающей среды (Росгидромет)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71" r="80812"/>
          <a:stretch/>
        </p:blipFill>
        <p:spPr bwMode="auto">
          <a:xfrm>
            <a:off x="49130" y="168826"/>
            <a:ext cx="1211580" cy="10947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65973" y="187220"/>
            <a:ext cx="6324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НАУЧНО-ДЕЛОВАЯ КОНФЕРЕНЦИЯ 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POLAR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2023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646165" y="5791200"/>
            <a:ext cx="272478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24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мая 2023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года </a:t>
            </a:r>
          </a:p>
          <a:p>
            <a:pPr algn="ctr"/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Санкт-Петербург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83110" y="69860"/>
            <a:ext cx="6928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Аномалии среднегодовой температуры воздуха 1850-2022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04455" y="6453336"/>
            <a:ext cx="911708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9" name="Рисунок 8" descr="https://crudata.uea.ac.uk/cru/data/temperature/HadCRUT5.0Analysis_300.png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2744046" y="692696"/>
            <a:ext cx="3892550" cy="52197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042027" y="1124744"/>
            <a:ext cx="17449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Сев. полушарие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262696" y="4509120"/>
            <a:ext cx="13035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Глобальная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42027" y="2833624"/>
            <a:ext cx="2060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Южное полушарие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171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04" y="116632"/>
            <a:ext cx="89289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Температура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воздуха в Арктике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данным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метеостанций 1951-2022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6" descr="1"/>
          <p:cNvPicPr/>
          <p:nvPr/>
        </p:nvPicPr>
        <p:blipFill rotWithShape="1">
          <a:blip r:embed="rId2"/>
          <a:srcRect l="50000" t="4148"/>
          <a:stretch/>
        </p:blipFill>
        <p:spPr bwMode="auto">
          <a:xfrm>
            <a:off x="2116713" y="771143"/>
            <a:ext cx="2329815" cy="2297817"/>
          </a:xfrm>
          <a:prstGeom prst="rect">
            <a:avLst/>
          </a:prstGeom>
          <a:ln w="3175">
            <a:solidFill>
              <a:srgbClr val="FFFFFF"/>
            </a:solidFill>
          </a:ln>
        </p:spPr>
      </p:pic>
      <p:pic>
        <p:nvPicPr>
          <p:cNvPr id="5" name="Picture 5" descr="1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4716016" y="764704"/>
            <a:ext cx="2965476" cy="22322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56176" y="1300118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СМП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131840" y="1484784"/>
            <a:ext cx="601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СЛО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160" y="3281196"/>
            <a:ext cx="2140088" cy="1533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825" y="3425825"/>
            <a:ext cx="6350" cy="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225" y="3578225"/>
            <a:ext cx="6350" cy="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7302" y="3316584"/>
            <a:ext cx="2069753" cy="151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39123" y="3096530"/>
            <a:ext cx="139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Зима, СМП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63843" y="3064612"/>
            <a:ext cx="1340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Лето, СМП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49278"/>
            <a:ext cx="2178673" cy="1565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193" y="3266864"/>
            <a:ext cx="2150780" cy="156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899592" y="3140968"/>
            <a:ext cx="1358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Зима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, СЛО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31840" y="3096530"/>
            <a:ext cx="1308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Лето, СЛО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720174" y="476672"/>
            <a:ext cx="1722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Метеостанции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Рисунок 29" descr="C:\Users\Vyazilova\AppData\Local\Microsoft\Windows\INetCacheContent.Word\Рис 6.tif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131" y="4941168"/>
            <a:ext cx="3174756" cy="191683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TextBox 22"/>
          <p:cNvSpPr txBox="1"/>
          <p:nvPr/>
        </p:nvSpPr>
        <p:spPr>
          <a:xfrm>
            <a:off x="3958510" y="5047216"/>
            <a:ext cx="1051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Тренды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5828441" y="5373216"/>
            <a:ext cx="601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СЛО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5796136" y="5579948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СМП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956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4624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Вклад междуширотного воздухообмена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 усиление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тренда</a:t>
            </a:r>
          </a:p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средней температуры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воздуха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Арктике за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1989-2020 годы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00" r="49169"/>
          <a:stretch/>
        </p:blipFill>
        <p:spPr bwMode="auto">
          <a:xfrm>
            <a:off x="2851670" y="802476"/>
            <a:ext cx="4082634" cy="2842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3892" y="3645024"/>
            <a:ext cx="90364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1 </a:t>
            </a:r>
            <a:r>
              <a:rPr lang="ru-RU" dirty="0"/>
              <a:t>– обмен между областями (90-70° </a:t>
            </a:r>
            <a:r>
              <a:rPr lang="ru-RU" dirty="0" err="1"/>
              <a:t>с.ш</a:t>
            </a:r>
            <a:r>
              <a:rPr lang="ru-RU" dirty="0"/>
              <a:t>.) и (70° с.ш.-0° </a:t>
            </a:r>
            <a:r>
              <a:rPr lang="ru-RU" dirty="0" err="1"/>
              <a:t>с.ш</a:t>
            </a:r>
            <a:r>
              <a:rPr lang="ru-RU" dirty="0"/>
              <a:t>.), 2 -  обмен между областями (90-60° </a:t>
            </a:r>
            <a:r>
              <a:rPr lang="ru-RU" dirty="0" err="1"/>
              <a:t>с.ш</a:t>
            </a:r>
            <a:r>
              <a:rPr lang="ru-RU" dirty="0"/>
              <a:t>.) и (60° с.ш.-0° </a:t>
            </a:r>
            <a:r>
              <a:rPr lang="ru-RU" dirty="0" err="1"/>
              <a:t>с.ш</a:t>
            </a:r>
            <a:r>
              <a:rPr lang="ru-RU" dirty="0"/>
              <a:t>.)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6387" y="4653136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Основной вклад в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Арктическое усиление тренда температуры воздуха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вносит междуширотный воздухообмен между Арктикой и прилегающими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областями, что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является свойством изменчивости температуры воздуха на земном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шаре в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присутствии разности температуры между экватором и полюсом и потепления, которые поддерживаются внешними воздействиями.</a:t>
            </a:r>
          </a:p>
        </p:txBody>
      </p:sp>
    </p:spTree>
    <p:extLst>
      <p:ext uri="{BB962C8B-B14F-4D97-AF65-F5344CB8AC3E}">
        <p14:creationId xmlns:p14="http://schemas.microsoft.com/office/powerpoint/2010/main" val="314116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24725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Сокращение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морского ледяного покрова в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СЛО и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на акватории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СМП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12192" y="3668121"/>
            <a:ext cx="9362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Температура воздуха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летом и </a:t>
            </a:r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ледовитость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в сентябре в СЛО и на СМП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17067" y="465992"/>
            <a:ext cx="2210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Тренды </a:t>
            </a:r>
            <a:r>
              <a:rPr lang="ru-RU" dirty="0" err="1" smtClean="0"/>
              <a:t>ледовитости</a:t>
            </a:r>
            <a:endParaRPr lang="ru-RU" dirty="0"/>
          </a:p>
        </p:txBody>
      </p:sp>
      <p:pic>
        <p:nvPicPr>
          <p:cNvPr id="23" name="Рисунок 22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323527" y="4037453"/>
            <a:ext cx="3387080" cy="2312517"/>
          </a:xfrm>
          <a:prstGeom prst="rect">
            <a:avLst/>
          </a:prstGeom>
        </p:spPr>
      </p:pic>
      <p:pic>
        <p:nvPicPr>
          <p:cNvPr id="24" name="Рисунок 23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4797197" y="4189731"/>
            <a:ext cx="3658880" cy="216023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469077" y="6349970"/>
            <a:ext cx="601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СЛО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6156176" y="6349970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СМП</a:t>
            </a:r>
            <a:endParaRPr lang="ru-RU" dirty="0"/>
          </a:p>
        </p:txBody>
      </p:sp>
      <p:pic>
        <p:nvPicPr>
          <p:cNvPr id="14" name="Рисунок 13" descr="C:\Users\Vyazilova\AppData\Local\Microsoft\Windows\INetCacheContent.Word\Рис 7.tif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7" y="616741"/>
            <a:ext cx="3744415" cy="311783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5580112" y="1067515"/>
            <a:ext cx="35638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 — Северный Ледовитый океан; </a:t>
            </a:r>
          </a:p>
          <a:p>
            <a:r>
              <a:rPr lang="ru-RU" dirty="0"/>
              <a:t>2 —Северный морской </a:t>
            </a:r>
            <a:r>
              <a:rPr lang="ru-RU" dirty="0" smtClean="0"/>
              <a:t>путь;</a:t>
            </a:r>
            <a:endParaRPr lang="ru-RU" dirty="0"/>
          </a:p>
          <a:p>
            <a:r>
              <a:rPr lang="ru-RU" dirty="0"/>
              <a:t>3 — Карское море; </a:t>
            </a:r>
          </a:p>
          <a:p>
            <a:r>
              <a:rPr lang="ru-RU" dirty="0"/>
              <a:t>4 — море Лаптевых; </a:t>
            </a:r>
          </a:p>
          <a:p>
            <a:r>
              <a:rPr lang="ru-RU" dirty="0"/>
              <a:t>5 — Восточно-Сибирское море; </a:t>
            </a:r>
          </a:p>
          <a:p>
            <a:r>
              <a:rPr lang="ru-RU" dirty="0"/>
              <a:t>6 — Чукотское море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76379" y="548680"/>
            <a:ext cx="2210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Тренды </a:t>
            </a:r>
            <a:r>
              <a:rPr lang="ru-RU" dirty="0" err="1" smtClean="0"/>
              <a:t>ледовитости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386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31758"/>
            <a:ext cx="68609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Влияние сокращения льда на потепление в Арктике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48680"/>
            <a:ext cx="8964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Летнее таяние и осенне-зимнее нарастание ледяного покрова влияют на рост приповерхностной температуры воздуха в морской Арктике </a:t>
            </a:r>
          </a:p>
        </p:txBody>
      </p:sp>
      <p:pic>
        <p:nvPicPr>
          <p:cNvPr id="6" name="Рисунок 5"/>
          <p:cNvPicPr/>
          <p:nvPr/>
        </p:nvPicPr>
        <p:blipFill>
          <a:blip r:embed="rId2"/>
          <a:stretch>
            <a:fillRect/>
          </a:stretch>
        </p:blipFill>
        <p:spPr>
          <a:xfrm>
            <a:off x="2195736" y="1195011"/>
            <a:ext cx="3456384" cy="208997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5496" y="3301241"/>
            <a:ext cx="9108504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Arial"/>
                <a:ea typeface="Calibri"/>
                <a:cs typeface="Times New Roman"/>
              </a:rPr>
              <a:t>Корреляция между изменениями от месяца к месяцу </a:t>
            </a:r>
            <a:r>
              <a:rPr lang="ru-RU" dirty="0" err="1">
                <a:latin typeface="Arial"/>
                <a:ea typeface="Calibri"/>
                <a:cs typeface="Times New Roman"/>
              </a:rPr>
              <a:t>ледовитости</a:t>
            </a:r>
            <a:r>
              <a:rPr lang="ru-RU" dirty="0">
                <a:latin typeface="Arial"/>
                <a:ea typeface="Calibri"/>
                <a:cs typeface="Times New Roman"/>
              </a:rPr>
              <a:t> и температуры воздуха</a:t>
            </a:r>
            <a:endParaRPr lang="ru-RU" sz="1100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3646" y="6093296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Вклад (%%) таяния и замерзания льда в тренд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температуры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воздуха в СЛО и 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СМП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9419330"/>
              </p:ext>
            </p:extLst>
          </p:nvPr>
        </p:nvGraphicFramePr>
        <p:xfrm>
          <a:off x="2843808" y="4149080"/>
          <a:ext cx="2228850" cy="1892808"/>
        </p:xfrm>
        <a:graphic>
          <a:graphicData uri="http://schemas.openxmlformats.org/drawingml/2006/table">
            <a:tbl>
              <a:tblPr firstRow="1" firstCol="1" bandRow="1"/>
              <a:tblGrid>
                <a:gridCol w="866140"/>
                <a:gridCol w="647065"/>
                <a:gridCol w="715645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/>
                          <a:ea typeface="Calibri"/>
                          <a:cs typeface="Times New Roman"/>
                        </a:rPr>
                        <a:t>Месяц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/>
                          <a:ea typeface="Calibri"/>
                          <a:cs typeface="Times New Roman"/>
                        </a:rPr>
                        <a:t>СЛО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/>
                          <a:ea typeface="Calibri"/>
                          <a:cs typeface="Times New Roman"/>
                        </a:rPr>
                        <a:t>СМП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/>
                          <a:ea typeface="Calibri"/>
                          <a:cs typeface="Times New Roman"/>
                        </a:rPr>
                        <a:t>Январь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ru-RU" sz="1600">
                          <a:effectLst/>
                          <a:latin typeface="Arial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/>
                          <a:ea typeface="Calibri"/>
                          <a:cs typeface="Times New Roman"/>
                        </a:rPr>
                        <a:t>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/>
                          <a:ea typeface="Calibri"/>
                          <a:cs typeface="Times New Roman"/>
                        </a:rPr>
                        <a:t>Май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/>
                          <a:ea typeface="Calibri"/>
                          <a:cs typeface="Times New Roman"/>
                        </a:rPr>
                        <a:t>-40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/>
                          <a:ea typeface="Calibri"/>
                          <a:cs typeface="Times New Roman"/>
                        </a:rPr>
                        <a:t>-56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/>
                          <a:ea typeface="Calibri"/>
                          <a:cs typeface="Times New Roman"/>
                        </a:rPr>
                        <a:t>Июнь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/>
                          <a:ea typeface="Calibri"/>
                          <a:cs typeface="Times New Roman"/>
                        </a:rPr>
                        <a:t>-12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/>
                          <a:ea typeface="Calibri"/>
                          <a:cs typeface="Times New Roman"/>
                        </a:rPr>
                        <a:t>-25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/>
                          <a:ea typeface="Calibri"/>
                          <a:cs typeface="Times New Roman"/>
                        </a:rPr>
                        <a:t>Июль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/>
                          <a:ea typeface="Calibri"/>
                          <a:cs typeface="Times New Roman"/>
                        </a:rPr>
                        <a:t>-24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/>
                          <a:ea typeface="Calibri"/>
                          <a:cs typeface="Times New Roman"/>
                        </a:rPr>
                        <a:t>-34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/>
                          <a:ea typeface="Calibri"/>
                          <a:cs typeface="Times New Roman"/>
                        </a:rPr>
                        <a:t>Ноябрь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9228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6632"/>
            <a:ext cx="9036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5111750" algn="l"/>
              </a:tabLst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Факторы, влияющие на потепление и сокращение морского льда в Арктике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08520" y="395471"/>
            <a:ext cx="9252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cs typeface="Arial" panose="020B0604020202020204" pitchFamily="34" charset="0"/>
              </a:rPr>
              <a:t>Приток тепла, водяного </a:t>
            </a:r>
            <a:r>
              <a:rPr lang="ru-RU" dirty="0" smtClean="0">
                <a:cs typeface="Arial" panose="020B0604020202020204" pitchFamily="34" charset="0"/>
              </a:rPr>
              <a:t>пара извне и рост нисходящей </a:t>
            </a:r>
            <a:r>
              <a:rPr lang="ru-RU" dirty="0">
                <a:cs typeface="Arial" panose="020B0604020202020204" pitchFamily="34" charset="0"/>
              </a:rPr>
              <a:t>длинноволновой </a:t>
            </a:r>
            <a:r>
              <a:rPr lang="ru-RU" dirty="0" smtClean="0">
                <a:cs typeface="Arial" panose="020B0604020202020204" pitchFamily="34" charset="0"/>
              </a:rPr>
              <a:t>радиации замедляют зимнее нарастание льда</a:t>
            </a:r>
            <a:endParaRPr lang="ru-RU" dirty="0">
              <a:cs typeface="Arial" panose="020B06040202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84" b="20816"/>
          <a:stretch/>
        </p:blipFill>
        <p:spPr bwMode="auto">
          <a:xfrm>
            <a:off x="285723" y="1052736"/>
            <a:ext cx="8773148" cy="1710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70460" y="2708920"/>
            <a:ext cx="90364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(</a:t>
            </a:r>
            <a:r>
              <a:rPr lang="ru-RU" dirty="0"/>
              <a:t>а) – </a:t>
            </a:r>
            <a:r>
              <a:rPr lang="ru-RU" dirty="0" smtClean="0"/>
              <a:t>НДВР </a:t>
            </a:r>
            <a:r>
              <a:rPr lang="ru-RU" dirty="0"/>
              <a:t>зимой (1) и </a:t>
            </a:r>
            <a:r>
              <a:rPr lang="ru-RU" dirty="0" smtClean="0"/>
              <a:t>СГДМ </a:t>
            </a:r>
            <a:r>
              <a:rPr lang="ru-RU" dirty="0"/>
              <a:t>(2); (б) – </a:t>
            </a:r>
            <a:r>
              <a:rPr lang="ru-RU" dirty="0" smtClean="0"/>
              <a:t>СГДМ </a:t>
            </a:r>
            <a:r>
              <a:rPr lang="ru-RU" dirty="0"/>
              <a:t>(1) и </a:t>
            </a:r>
            <a:r>
              <a:rPr lang="ru-RU" dirty="0" err="1"/>
              <a:t>Vol</a:t>
            </a:r>
            <a:r>
              <a:rPr lang="ru-RU" dirty="0"/>
              <a:t> (2) – апрельский объем льда в Северном Ледовитом океане; (в) – </a:t>
            </a:r>
            <a:r>
              <a:rPr lang="ru-RU" dirty="0" smtClean="0"/>
              <a:t>СГДМ </a:t>
            </a:r>
            <a:r>
              <a:rPr lang="ru-RU" dirty="0"/>
              <a:t>(1) и площадь льда в </a:t>
            </a:r>
            <a:r>
              <a:rPr lang="ru-RU" dirty="0" smtClean="0"/>
              <a:t>сентябре (2).</a:t>
            </a:r>
          </a:p>
          <a:p>
            <a:pPr algn="ctr"/>
            <a:r>
              <a:rPr lang="ru-RU" dirty="0"/>
              <a:t>R – коэффициенты корреляции между (1) и (2), в скобках - между не сглаженными </a:t>
            </a:r>
            <a:r>
              <a:rPr lang="ru-RU" dirty="0" smtClean="0"/>
              <a:t>рядами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392785" y="1244670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2040" y="1114481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8316416" y="1264591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</a:t>
            </a:r>
            <a:endParaRPr lang="ru-RU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9" t="14557" r="1176" b="18707"/>
          <a:stretch/>
        </p:blipFill>
        <p:spPr bwMode="auto">
          <a:xfrm>
            <a:off x="1408520" y="3861048"/>
            <a:ext cx="6078535" cy="1831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635896" y="4077072"/>
            <a:ext cx="72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588224" y="4077072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5496" y="5595779"/>
            <a:ext cx="91439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Повышение ТПО </a:t>
            </a:r>
            <a:r>
              <a:rPr lang="ru-RU" dirty="0"/>
              <a:t>в тропической Северной Атлантике </a:t>
            </a:r>
            <a:r>
              <a:rPr lang="ru-RU" dirty="0" smtClean="0"/>
              <a:t>удаленно влияет на потепление и сокращение льда в Арктике</a:t>
            </a:r>
            <a:r>
              <a:rPr lang="ru-RU" dirty="0"/>
              <a:t>: </a:t>
            </a:r>
            <a:r>
              <a:rPr lang="ru-RU" dirty="0" smtClean="0"/>
              <a:t>б</a:t>
            </a:r>
            <a:r>
              <a:rPr lang="ru-RU" dirty="0"/>
              <a:t>) – ТПО (Т) в октябре и </a:t>
            </a:r>
            <a:r>
              <a:rPr lang="ru-RU" dirty="0" err="1"/>
              <a:t>ледовитость</a:t>
            </a:r>
            <a:r>
              <a:rPr lang="ru-RU" dirty="0"/>
              <a:t> СЛО в сентябре с запаздыванием 4 года; в) -  ТПО (Т) в октябре и </a:t>
            </a:r>
            <a:r>
              <a:rPr lang="ru-RU" dirty="0" err="1"/>
              <a:t>ледовитость</a:t>
            </a:r>
            <a:r>
              <a:rPr lang="ru-RU" dirty="0"/>
              <a:t> на СМП с запаздыванием 4 </a:t>
            </a:r>
            <a:r>
              <a:rPr lang="ru-RU" dirty="0" smtClean="0"/>
              <a:t>года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792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2051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416" y="2619218"/>
            <a:ext cx="6481344" cy="2465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75656" y="5002353"/>
            <a:ext cx="5704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i="1" dirty="0" smtClean="0"/>
              <a:t>Средние сплоченность и толщина льда в 2030-2050 гг.</a:t>
            </a:r>
            <a:endParaRPr lang="ru-RU" i="1" dirty="0"/>
          </a:p>
        </p:txBody>
      </p:sp>
      <p:sp>
        <p:nvSpPr>
          <p:cNvPr id="6" name="TextBox 5"/>
          <p:cNvSpPr txBox="1"/>
          <p:nvPr/>
        </p:nvSpPr>
        <p:spPr>
          <a:xfrm>
            <a:off x="0" y="5301208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cs typeface="Arial" panose="020B0604020202020204" pitchFamily="34" charset="0"/>
              </a:rPr>
              <a:t>Сезонного исчезновения ледяного покрова в Северном Ледовитом океане к 2050 </a:t>
            </a:r>
          </a:p>
          <a:p>
            <a:r>
              <a:rPr lang="ru-RU" dirty="0" smtClean="0">
                <a:cs typeface="Arial" panose="020B0604020202020204" pitchFamily="34" charset="0"/>
              </a:rPr>
              <a:t>году не произойдет. Объем льда сократится из-за уменьшения толщины льда. </a:t>
            </a:r>
          </a:p>
          <a:p>
            <a:r>
              <a:rPr lang="ru-RU" dirty="0" smtClean="0">
                <a:cs typeface="Arial" panose="020B0604020202020204" pitchFamily="34" charset="0"/>
              </a:rPr>
              <a:t>На 2030–2050 гг. придется фаза понижения температуры воздуха в ходе 7</a:t>
            </a:r>
            <a:r>
              <a:rPr lang="en-US" dirty="0" smtClean="0">
                <a:cs typeface="Arial" panose="020B0604020202020204" pitchFamily="34" charset="0"/>
              </a:rPr>
              <a:t>0</a:t>
            </a:r>
            <a:r>
              <a:rPr lang="ru-RU" dirty="0" smtClean="0">
                <a:cs typeface="Arial" panose="020B0604020202020204" pitchFamily="34" charset="0"/>
              </a:rPr>
              <a:t>-летнего </a:t>
            </a:r>
          </a:p>
          <a:p>
            <a:r>
              <a:rPr lang="ru-RU" dirty="0" smtClean="0">
                <a:cs typeface="Arial" panose="020B0604020202020204" pitchFamily="34" charset="0"/>
              </a:rPr>
              <a:t>Колебания, поэтому ледовые условия в арктических морях в целом изменятся </a:t>
            </a:r>
          </a:p>
          <a:p>
            <a:r>
              <a:rPr lang="ru-RU" dirty="0" smtClean="0">
                <a:cs typeface="Arial" panose="020B0604020202020204" pitchFamily="34" charset="0"/>
              </a:rPr>
              <a:t>не столь значительно по сравнению с современными.</a:t>
            </a:r>
            <a:endParaRPr lang="ru-RU" dirty="0"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21987" y="0"/>
            <a:ext cx="4411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О будущем морского льда в Арктике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3"/>
          <a:stretch>
            <a:fillRect/>
          </a:stretch>
        </p:blipFill>
        <p:spPr>
          <a:xfrm>
            <a:off x="539552" y="513348"/>
            <a:ext cx="2160240" cy="1907540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 rotWithShape="1">
          <a:blip r:embed="rId4"/>
          <a:srcRect r="-3831" b="51818"/>
          <a:stretch/>
        </p:blipFill>
        <p:spPr bwMode="auto">
          <a:xfrm>
            <a:off x="2946843" y="692696"/>
            <a:ext cx="2489253" cy="17281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/>
          <p:cNvPicPr/>
          <p:nvPr/>
        </p:nvPicPr>
        <p:blipFill rotWithShape="1">
          <a:blip r:embed="rId4"/>
          <a:srcRect l="-1" t="50909" r="-101"/>
          <a:stretch/>
        </p:blipFill>
        <p:spPr bwMode="auto">
          <a:xfrm>
            <a:off x="5520545" y="692696"/>
            <a:ext cx="2435831" cy="17281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411760" y="328682"/>
            <a:ext cx="4657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 расч1там на глобальных моделях климата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980504" y="2410623"/>
            <a:ext cx="4119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 учётом установленных связей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828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7821</TotalTime>
  <Words>522</Words>
  <Application>Microsoft Office PowerPoint</Application>
  <PresentationFormat>Экран (4:3)</PresentationFormat>
  <Paragraphs>80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Глобальное потепление в Арктике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Alekseev G.V.</dc:creator>
  <cp:lastModifiedBy>Alekseev G.V.</cp:lastModifiedBy>
  <cp:revision>113</cp:revision>
  <dcterms:created xsi:type="dcterms:W3CDTF">2021-02-07T11:04:37Z</dcterms:created>
  <dcterms:modified xsi:type="dcterms:W3CDTF">2023-05-22T09:07:32Z</dcterms:modified>
</cp:coreProperties>
</file>