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0" r:id="rId2"/>
    <p:sldId id="281" r:id="rId3"/>
    <p:sldId id="289" r:id="rId4"/>
    <p:sldId id="290" r:id="rId5"/>
    <p:sldId id="260" r:id="rId6"/>
    <p:sldId id="284" r:id="rId7"/>
    <p:sldId id="278" r:id="rId8"/>
    <p:sldId id="282" r:id="rId9"/>
    <p:sldId id="283" r:id="rId10"/>
    <p:sldId id="291" r:id="rId11"/>
    <p:sldId id="286" r:id="rId12"/>
    <p:sldId id="287" r:id="rId13"/>
    <p:sldId id="288" r:id="rId14"/>
    <p:sldId id="264" r:id="rId15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818" autoAdjust="0"/>
  </p:normalViewPr>
  <p:slideViewPr>
    <p:cSldViewPr snapToGrid="0">
      <p:cViewPr varScale="1">
        <p:scale>
          <a:sx n="57" d="100"/>
          <a:sy n="57" d="100"/>
        </p:scale>
        <p:origin x="10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75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A8742-88AE-427F-BAA1-B5972F9076C1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4ED5B-EFB0-45F7-B235-9C5A38A7A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71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7DEFC-DD76-4D60-99E7-19F1D52E8D79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19F88-6264-493A-AA15-D77C1072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09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mberg.com/news/articles/2023-03-27/russian-oil-flows-hold-fast-even-as-kremlin-says-output-slashed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AZR Транспорт АСМП перевозки между пунктами сводные 2014-2022_02_220314 МГ 220520.xlsx    Рис Годовые объемы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66874-AF6C-4A8F-B735-DDB8096FC85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Bloomberg </a:t>
            </a:r>
            <a:r>
              <a:rPr lang="ru-RU" dirty="0" smtClean="0"/>
              <a:t>статистика 230411.</a:t>
            </a:r>
            <a:r>
              <a:rPr lang="en-US" dirty="0" smtClean="0"/>
              <a:t>xlsx</a:t>
            </a:r>
            <a:r>
              <a:rPr lang="ru-RU" dirty="0" smtClean="0"/>
              <a:t>  Рис Расстояние поставок  Рис Длительность КР Арктика </a:t>
            </a:r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Справочник цена нефть </a:t>
            </a:r>
            <a:r>
              <a:rPr lang="en-US" dirty="0" smtClean="0"/>
              <a:t>Urals-oil-price-discount-to-brent-daily-2022-2023 </a:t>
            </a:r>
            <a:r>
              <a:rPr lang="ru-RU" dirty="0" smtClean="0"/>
              <a:t>РЕДАКТИР 230220.</a:t>
            </a:r>
            <a:r>
              <a:rPr lang="en-US" dirty="0" smtClean="0"/>
              <a:t>xlsx</a:t>
            </a:r>
            <a:r>
              <a:rPr lang="ru-RU" dirty="0" smtClean="0"/>
              <a:t> Рис Сводка </a:t>
            </a:r>
            <a:r>
              <a:rPr lang="en-US" dirty="0" smtClean="0"/>
              <a:t>Statista EIA </a:t>
            </a:r>
            <a:r>
              <a:rPr lang="ru-RU" dirty="0" smtClean="0"/>
              <a:t>Минфин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230327 Russian Oil Exports Hold Fast Even as Kremlin Says Production Cut - Bloomberg.htm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https://www.bloomberg.com/news/articles/2023-03-27/russian-oil-flows-hold-fast-even-as-kremlin-says-output-slashed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7DBC3-D84E-4A27-BF36-47D5A9D8979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470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ЯНАО МСЦ транспорт 2303314.</a:t>
            </a:r>
            <a:r>
              <a:rPr lang="en-US" dirty="0" smtClean="0"/>
              <a:t>xlsx</a:t>
            </a:r>
            <a:r>
              <a:rPr lang="ru-RU" dirty="0" smtClean="0"/>
              <a:t> 230314   карта_поставки_СПГ_17_22_врезка на карту АКТС_230314ЕС.</a:t>
            </a:r>
            <a:r>
              <a:rPr lang="en-US" dirty="0" smtClean="0"/>
              <a:t>jpg</a:t>
            </a:r>
            <a:r>
              <a:rPr lang="ru-RU" dirty="0" smtClean="0"/>
              <a:t> Рис. 4. Перевозки СПГ в 2022 году по направлениям.jpg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C8901-9A79-499D-94B6-1C4FD0E2E80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08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AZR </a:t>
            </a:r>
            <a:r>
              <a:rPr lang="ru-RU" dirty="0" smtClean="0"/>
              <a:t>Транспорт АСМП_перевозки_сводные_2022_230126ЕС МГ230318.</a:t>
            </a:r>
            <a:r>
              <a:rPr lang="en-US" dirty="0" smtClean="0"/>
              <a:t>XLSX</a:t>
            </a:r>
            <a:r>
              <a:rPr lang="ru-RU" dirty="0" smtClean="0"/>
              <a:t> Рис Сезонность судоходства ЛК AZR Транспорт АСМП_перевозки_сводные_2022_230126ЕС МГ230318 правка флага МГ 230522.XLSX Рис 2022 </a:t>
            </a:r>
            <a:r>
              <a:rPr lang="ru-RU" dirty="0" err="1" smtClean="0"/>
              <a:t>минсырье</a:t>
            </a:r>
            <a:r>
              <a:rPr lang="ru-RU" dirty="0" smtClean="0"/>
              <a:t> и остальные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19F88-6264-493A-AA15-D77C10721EC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210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230403 ААНИИ семинар рынок ГМО презентация Гекон АСМП Системный подход.pptx СМП сезонность работы судов различных ледовых классов 2022 230318.xlsx   Декады без дат модиф</a:t>
            </a:r>
          </a:p>
          <a:p>
            <a:r>
              <a:rPr lang="en-US" dirty="0" smtClean="0"/>
              <a:t>AZR </a:t>
            </a:r>
            <a:r>
              <a:rPr lang="ru-RU" dirty="0" smtClean="0"/>
              <a:t>Транспорт АСМП_перевозки_сводные_2022_230126ЕС МГ230318.</a:t>
            </a:r>
            <a:r>
              <a:rPr lang="en-US" dirty="0" smtClean="0"/>
              <a:t>XLSX</a:t>
            </a:r>
            <a:r>
              <a:rPr lang="ru-RU" dirty="0" smtClean="0"/>
              <a:t> Рис УВС ЛК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1E18A-FC59-46B4-B095-423BDC27C00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34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kern="1200" dirty="0" smtClean="0">
                <a:solidFill>
                  <a:schemeClr val="tx1"/>
                </a:solidFill>
                <a:latin typeface="Tahoma" panose="020B0604030504040204" pitchFamily="34" charset="0"/>
                <a:ea typeface="Calibri" panose="020F0502020204030204" pitchFamily="34" charset="0"/>
                <a:cs typeface="+mn-cs"/>
              </a:rPr>
              <a:t>ААНИИ Варандей Приразломная СМТК УВС сводка месяц </a:t>
            </a:r>
            <a:r>
              <a:rPr lang="ru-RU" sz="1600" kern="1200" dirty="0" err="1" smtClean="0">
                <a:solidFill>
                  <a:schemeClr val="tx1"/>
                </a:solidFill>
                <a:latin typeface="Tahoma" panose="020B0604030504040204" pitchFamily="34" charset="0"/>
                <a:ea typeface="Calibri" panose="020F0502020204030204" pitchFamily="34" charset="0"/>
                <a:cs typeface="+mn-cs"/>
              </a:rPr>
              <a:t>редактир</a:t>
            </a:r>
            <a:r>
              <a:rPr lang="ru-RU" sz="1600" kern="1200" dirty="0" smtClean="0">
                <a:solidFill>
                  <a:schemeClr val="tx1"/>
                </a:solidFill>
                <a:latin typeface="Tahoma" panose="020B0604030504040204" pitchFamily="34" charset="0"/>
                <a:ea typeface="Calibri" panose="020F0502020204030204" pitchFamily="34" charset="0"/>
                <a:cs typeface="+mn-cs"/>
              </a:rPr>
              <a:t> 221026.xlsx  Рис УВС РГМ СМТК </a:t>
            </a:r>
            <a:r>
              <a:rPr lang="ru-RU" sz="1600" kern="1200" dirty="0" err="1" smtClean="0">
                <a:solidFill>
                  <a:schemeClr val="tx1"/>
                </a:solidFill>
                <a:latin typeface="Tahoma" panose="020B0604030504040204" pitchFamily="34" charset="0"/>
                <a:ea typeface="Calibri" panose="020F0502020204030204" pitchFamily="34" charset="0"/>
                <a:cs typeface="+mn-cs"/>
              </a:rPr>
              <a:t>круглог</a:t>
            </a:r>
            <a:r>
              <a:rPr lang="ru-RU" sz="1600" kern="1200" dirty="0" smtClean="0">
                <a:solidFill>
                  <a:schemeClr val="tx1"/>
                </a:solidFill>
                <a:latin typeface="Tahoma" panose="020B0604030504040204" pitchFamily="34" charset="0"/>
                <a:ea typeface="Calibri" panose="020F0502020204030204" pitchFamily="34" charset="0"/>
                <a:cs typeface="+mn-cs"/>
              </a:rPr>
              <a:t> Состав</a:t>
            </a:r>
            <a:endParaRPr lang="ru-RU" sz="1600" kern="1200" dirty="0">
              <a:solidFill>
                <a:schemeClr val="tx1"/>
              </a:solidFill>
              <a:latin typeface="Tahoma" panose="020B060403050404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3077-D8D5-421A-8D48-2E1582FA428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138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220421</a:t>
            </a:r>
            <a:r>
              <a:rPr lang="ru-RU" baseline="0" dirty="0" smtClean="0"/>
              <a:t> Порты Арктики Архангельск - </a:t>
            </a:r>
            <a:r>
              <a:rPr lang="ru-RU" dirty="0" smtClean="0"/>
              <a:t>AZR Транспорт СМТК СМП Маршруты редакт 210320 220416.xlsx   Проекты Логистика риски 230329</a:t>
            </a:r>
          </a:p>
          <a:p>
            <a:endParaRPr lang="ru-RU" dirty="0" smtClean="0"/>
          </a:p>
          <a:p>
            <a:r>
              <a:rPr lang="ru-RU" dirty="0" smtClean="0"/>
              <a:t>Запрет</a:t>
            </a:r>
            <a:r>
              <a:rPr lang="ru-RU" baseline="0" dirty="0" smtClean="0"/>
              <a:t> на экспорт автомобилей стоимостью более 50 тыс. евро и запчастей к ним  – это не только Бентли, но и строительная и карьерная техника</a:t>
            </a:r>
          </a:p>
          <a:p>
            <a:r>
              <a:rPr lang="ru-RU" dirty="0" smtClean="0"/>
              <a:t>Светофор 78945</a:t>
            </a:r>
            <a:r>
              <a:rPr lang="en-US" dirty="0" smtClean="0"/>
              <a:t>d09379c593738596c379b2b5ccf.jpg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230516 Глава Минэнерго Испании заявила, что страны ЕС скоро запретят импорт СПГ из России - </a:t>
            </a:r>
            <a:r>
              <a:rPr lang="ru-RU" dirty="0" err="1" smtClean="0"/>
              <a:t>Газета.Ru</a:t>
            </a:r>
            <a:r>
              <a:rPr lang="ru-RU" dirty="0" smtClean="0"/>
              <a:t> Новости.htm </a:t>
            </a:r>
            <a:r>
              <a:rPr lang="ru-RU" b="1" dirty="0" smtClean="0"/>
              <a:t>Глава Минэнерго Испании заявила, что страны ЕС скоро запретят импорт СПГ из России </a:t>
            </a:r>
          </a:p>
          <a:p>
            <a:r>
              <a:rPr lang="ru-RU" b="1" dirty="0" smtClean="0"/>
              <a:t>Глава Минэнерго Испании </a:t>
            </a:r>
            <a:r>
              <a:rPr lang="ru-RU" b="1" dirty="0" err="1" smtClean="0"/>
              <a:t>Рибера</a:t>
            </a:r>
            <a:r>
              <a:rPr lang="ru-RU" b="1" dirty="0" smtClean="0"/>
              <a:t> анонсировала скорый запрет на поставки СПГ из России в ЕС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230309 </a:t>
            </a:r>
            <a:r>
              <a:rPr lang="ru-RU" dirty="0" err="1" smtClean="0"/>
              <a:t>Еврокомиссар</a:t>
            </a:r>
            <a:r>
              <a:rPr lang="ru-RU" dirty="0" smtClean="0"/>
              <a:t> призвала ЕС полностью отказаться от закупок СПГ в России - РИА Новости, 09.03.2023.htm </a:t>
            </a:r>
            <a:r>
              <a:rPr lang="en-US" dirty="0" smtClean="0"/>
              <a:t>https://ria.ru/20230309/spg-1856765222.html?ysclid=li0l8c6qn4412312447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230328 </a:t>
            </a:r>
            <a:r>
              <a:rPr lang="ru-RU" dirty="0" err="1" smtClean="0"/>
              <a:t>Bloomberg</a:t>
            </a:r>
            <a:r>
              <a:rPr lang="ru-RU" dirty="0" smtClean="0"/>
              <a:t> узнал о планах ЕС блокировать поставки российского СПГ — РБК.htm </a:t>
            </a:r>
            <a:r>
              <a:rPr lang="en-US" dirty="0" smtClean="0"/>
              <a:t>https://www.rbc.ru/economics/28/03/2023/642288669a794736ab7acb3a?ysclid=li0lbznjwt482402654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44B63-9608-4F9E-9FF2-CA9CAE4D6942}" type="slidenum">
              <a:rPr lang="ru-RU" smtClean="0"/>
              <a:t>8</a:t>
            </a:fld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F6C8C8D-6F0F-40B2-9EC9-B343EB76D40D}" type="datetime8">
              <a:rPr lang="ru-RU" smtClean="0"/>
              <a:t>25.05.2023 13:36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953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Правила плавания в акватории СМП Районы 230401.xlsx  Одинаковые ограничения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 smtClean="0"/>
              <a:t>карта_районы_акватория</a:t>
            </a:r>
            <a:r>
              <a:rPr lang="ru-RU" dirty="0" smtClean="0"/>
              <a:t> смп_зоны_190201ЕС.</a:t>
            </a:r>
            <a:r>
              <a:rPr lang="en-US" dirty="0" smtClean="0"/>
              <a:t>jpg</a:t>
            </a:r>
            <a:endParaRPr lang="ru-RU" dirty="0" smtClean="0"/>
          </a:p>
          <a:p>
            <a:r>
              <a:rPr lang="ru-RU" dirty="0" smtClean="0"/>
              <a:t>Брошюра по типам  зима для 7 районов  ААНИИ.docx</a:t>
            </a:r>
          </a:p>
          <a:p>
            <a:r>
              <a:rPr lang="ru-RU" dirty="0" smtClean="0"/>
              <a:t>Круглогодичная навигация СМП Средние условия Правила плавания СМП 26.09.2022 230401.xlsx   Районы СМП</a:t>
            </a:r>
          </a:p>
          <a:p>
            <a:r>
              <a:rPr lang="ru-RU" dirty="0" smtClean="0"/>
              <a:t>230517 Таков Севморпуть – Коммерсантъ.</a:t>
            </a:r>
            <a:r>
              <a:rPr lang="en-US" dirty="0" err="1" smtClean="0"/>
              <a:t>htm</a:t>
            </a:r>
            <a:r>
              <a:rPr lang="ru-RU" dirty="0" smtClean="0"/>
              <a:t>   </a:t>
            </a:r>
            <a:r>
              <a:rPr lang="en-US" dirty="0" smtClean="0"/>
              <a:t>https://www.kommersant.ru/doc/5987833?ysclid=li0fw7clj4176974046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33D22-5048-495D-BCE0-1930559C77F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40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Развитие арктических проектов риски 230225 Рукша прогноз грузопотока 230329.xlsx </a:t>
            </a:r>
            <a:r>
              <a:rPr lang="ru-RU" dirty="0" err="1" smtClean="0"/>
              <a:t>СВодка</a:t>
            </a:r>
            <a:r>
              <a:rPr lang="ru-RU" dirty="0" smtClean="0"/>
              <a:t> УВС АЗ РФ 230329</a:t>
            </a:r>
          </a:p>
          <a:p>
            <a:r>
              <a:rPr lang="en-US" dirty="0" smtClean="0"/>
              <a:t>FEDERAL STATE UNITARY ENTERPRISE ATOMFLOT (a.k.a. FSUE ATOMFLOT (Cyrillic: </a:t>
            </a:r>
            <a:r>
              <a:rPr lang="ru-RU" dirty="0" smtClean="0"/>
              <a:t>ФГУП АТОМФЛОТ)), 1 </a:t>
            </a:r>
            <a:r>
              <a:rPr lang="en-US" dirty="0" smtClean="0"/>
              <a:t>Ter. Murmansk-17, Murmansk 183038, Russia; Tax ID No. 5192110268 (Russia); Registration Number 1025100864117 (Russia) [RUSSIA-EO14024].</a:t>
            </a:r>
            <a:endParaRPr lang="ru-RU" dirty="0" smtClean="0"/>
          </a:p>
          <a:p>
            <a:r>
              <a:rPr lang="ru-RU" dirty="0" smtClean="0"/>
              <a:t>230227 Евросоюз включил ФГУП «Атомфлот» в новый санкционный список Атомная энергия 2.0.htm 230519 санкции США </a:t>
            </a:r>
            <a:r>
              <a:rPr lang="en-US" dirty="0" smtClean="0"/>
              <a:t>Russia-related Designations.docx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C8901-9A79-499D-94B6-1C4FD0E2E80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672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Флот Морспасслужба сайт 230403.</a:t>
            </a:r>
            <a:r>
              <a:rPr lang="en-US" dirty="0" smtClean="0"/>
              <a:t>xlsx </a:t>
            </a:r>
            <a:r>
              <a:rPr lang="ru-RU" dirty="0" smtClean="0"/>
              <a:t>Ограничения плавания</a:t>
            </a:r>
            <a:r>
              <a:rPr lang="en-US" dirty="0" smtClean="0"/>
              <a:t> </a:t>
            </a:r>
            <a:r>
              <a:rPr lang="ru-RU" dirty="0" smtClean="0"/>
              <a:t>Сводка судов  Ограничения плавания</a:t>
            </a:r>
          </a:p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3077-D8D5-421A-8D48-2E1582FA428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119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карта_районы_акватория</a:t>
            </a:r>
            <a:r>
              <a:rPr lang="ru-RU" dirty="0" smtClean="0"/>
              <a:t> </a:t>
            </a:r>
            <a:r>
              <a:rPr lang="ru-RU" dirty="0" err="1" smtClean="0"/>
              <a:t>смп_авиац</a:t>
            </a:r>
            <a:r>
              <a:rPr lang="ru-RU" dirty="0" smtClean="0"/>
              <a:t> доступность_465_320_230425ЕС.</a:t>
            </a:r>
            <a:r>
              <a:rPr lang="en-US" dirty="0" smtClean="0"/>
              <a:t>jpg</a:t>
            </a:r>
            <a:endParaRPr lang="ru-RU" dirty="0" smtClean="0"/>
          </a:p>
          <a:p>
            <a:r>
              <a:rPr lang="ru-RU" dirty="0" smtClean="0"/>
              <a:t>210903 Вертолеты России поставят МЧС четыре арктических Ми-8АМТШ-ВА Вертолёты России - Медиа.htm </a:t>
            </a:r>
            <a:r>
              <a:rPr lang="en-US" dirty="0" smtClean="0"/>
              <a:t>https://rhc.aero/media/mi_8_amtsh_va_mchs</a:t>
            </a:r>
            <a:r>
              <a:rPr lang="ru-RU" dirty="0" smtClean="0"/>
              <a:t> </a:t>
            </a:r>
          </a:p>
          <a:p>
            <a:r>
              <a:rPr lang="ru-RU" sz="1200" dirty="0" smtClean="0"/>
              <a:t>26.04.2023 Ростех поставил МЧС два новых арктических вертолета Ми-8.</a:t>
            </a:r>
          </a:p>
          <a:p>
            <a:endParaRPr lang="ru-RU" sz="1200" dirty="0" smtClean="0"/>
          </a:p>
          <a:p>
            <a:r>
              <a:rPr lang="ru-RU" sz="1200" dirty="0" smtClean="0"/>
              <a:t>Машины заступят (https://tass.ru/v-strane/17614007) на дежурство в Мурманской области не позднее июля текущего года.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3077-D8D5-421A-8D48-2E1582FA428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048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201102 Японская MOL зафрахтует три газовоза Arc7 для Арктик СПГ 2 .</a:t>
            </a:r>
            <a:r>
              <a:rPr lang="ru-RU" dirty="0" err="1" smtClean="0"/>
              <a:t>htm</a:t>
            </a:r>
            <a:endParaRPr lang="en-US" dirty="0" smtClean="0"/>
          </a:p>
          <a:p>
            <a:r>
              <a:rPr lang="en-US" dirty="0" smtClean="0"/>
              <a:t>https://www.interfax.ru/business/735329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C8901-9A79-499D-94B6-1C4FD0E2E80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 txBox="1">
            <a:spLocks noGrp="1" noChangeArrowheads="1"/>
          </p:cNvSpPr>
          <p:nvPr/>
        </p:nvSpPr>
        <p:spPr bwMode="auto">
          <a:xfrm>
            <a:off x="51" y="772980"/>
            <a:ext cx="41631052" cy="4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50" tIns="45774" rIns="91550" bIns="45774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Calibri" pitchFamily="34" charset="0"/>
              </a:rPr>
              <a:t>100714_15 Роснедра 100622.ppt</a:t>
            </a:r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54394093" y="772980"/>
            <a:ext cx="41631052" cy="4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50" tIns="45774" rIns="91550" bIns="45774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3ADCECCA-1FBA-47FF-9AAF-4F15388B4FB0}" type="slidenum">
              <a:rPr lang="ru-RU" sz="1200">
                <a:latin typeface="Calibri" pitchFamily="34" charset="0"/>
              </a:rPr>
              <a:pPr algn="r" eaLnBrk="1" hangingPunct="1"/>
              <a:t>14</a:t>
            </a:fld>
            <a:endParaRPr lang="ru-RU" sz="1200" dirty="0">
              <a:latin typeface="Calibri" pitchFamily="34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50" tIns="45774" rIns="91550" bIns="45774"/>
          <a:lstStyle/>
          <a:p>
            <a:pPr>
              <a:spcBef>
                <a:spcPct val="0"/>
              </a:spcBef>
            </a:pPr>
            <a:endParaRPr 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311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51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6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08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47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2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015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618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654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9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4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13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74444-9F8F-4591-9BF5-9167D5DCC5FE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FCFF-9A10-4F89-A990-4B9B59C2D3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87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9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emf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wmf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emf"/><Relationship Id="rId4" Type="http://schemas.openxmlformats.org/officeDocument/2006/relationships/image" Target="../media/image2.jpg"/><Relationship Id="rId9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grigoriev@gecon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59664"/>
            <a:ext cx="12104370" cy="2387600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+mn-lt"/>
              </a:rPr>
              <a:t>СЕЗОННОСТЬ НАВИГАЦИИ В АКВАТОРИИ СЕВМОРПУТИ</a:t>
            </a:r>
            <a:endParaRPr lang="ru-RU" sz="36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6957" y="3640531"/>
            <a:ext cx="121025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Григорьев Михаил Николаевич  </a:t>
            </a:r>
          </a:p>
          <a:p>
            <a:endParaRPr lang="ru-RU" sz="600" dirty="0" smtClean="0"/>
          </a:p>
          <a:p>
            <a:r>
              <a:rPr lang="ru-RU" sz="2400" dirty="0" smtClean="0"/>
              <a:t>ИМЭМО РАН, ГЕКОН </a:t>
            </a:r>
          </a:p>
          <a:p>
            <a:r>
              <a:rPr lang="ru-RU" sz="2400" dirty="0">
                <a:cs typeface="Arial" panose="020B0604020202020204" pitchFamily="34" charset="0"/>
              </a:rPr>
              <a:t>Научный совет при Совете безопасности РФ</a:t>
            </a:r>
          </a:p>
          <a:p>
            <a:r>
              <a:rPr lang="ru-RU" sz="2400" dirty="0" smtClean="0">
                <a:cs typeface="Arial" panose="020B0604020202020204" pitchFamily="34" charset="0"/>
              </a:rPr>
              <a:t>Научный </a:t>
            </a:r>
            <a:r>
              <a:rPr lang="ru-RU" sz="2400" dirty="0">
                <a:cs typeface="Arial" panose="020B0604020202020204" pitchFamily="34" charset="0"/>
              </a:rPr>
              <a:t>совет РАН по изучению Арктики и Антарктики</a:t>
            </a:r>
          </a:p>
          <a:p>
            <a:endParaRPr lang="ru-RU" sz="24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179688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Научно-деловая конференция </a:t>
            </a:r>
            <a:r>
              <a:rPr lang="en-US" dirty="0"/>
              <a:t>POLAR 2023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</a:rPr>
              <a:t>, 24 мая 2023 г.</a:t>
            </a:r>
            <a:endParaRPr lang="ru-RU" dirty="0"/>
          </a:p>
        </p:txBody>
      </p:sp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10635157" y="175948"/>
            <a:ext cx="1469213" cy="714804"/>
            <a:chOff x="9937226" y="0"/>
            <a:chExt cx="2254774" cy="1096997"/>
          </a:xfrm>
        </p:grpSpPr>
        <p:pic>
          <p:nvPicPr>
            <p:cNvPr id="10" name="Picture 5" descr="logo_gree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175948"/>
            <a:ext cx="1512790" cy="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9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155698" cy="720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ГРУЗОПОТОКА В АКВАТОРИИ СЕВМОРПУТИ (2014 – 2022)</a:t>
            </a:r>
            <a:endParaRPr lang="ru-RU" sz="2000" b="1" dirty="0">
              <a:latin typeface="+mn-lt"/>
            </a:endParaRPr>
          </a:p>
        </p:txBody>
      </p:sp>
      <p:sp>
        <p:nvSpPr>
          <p:cNvPr id="3" name="Номер слайда 4"/>
          <p:cNvSpPr txBox="1">
            <a:spLocks/>
          </p:cNvSpPr>
          <p:nvPr/>
        </p:nvSpPr>
        <p:spPr>
          <a:xfrm>
            <a:off x="0" y="648512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79" y="1709250"/>
            <a:ext cx="7856101" cy="51410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24410" y="6173748"/>
            <a:ext cx="4914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Источник: Администрация Севморпути</a:t>
            </a:r>
            <a:endParaRPr lang="ru-RU" sz="16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8092380" y="1726967"/>
            <a:ext cx="3846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ИЗМЕНЕНИЯ ГРУЗОПОТОКА В 2022</a:t>
            </a:r>
            <a:endParaRPr lang="ru-RU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380" y="2096299"/>
            <a:ext cx="3846930" cy="2516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038869" y="4786233"/>
            <a:ext cx="4103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Каботаж, </a:t>
            </a:r>
            <a:br>
              <a:rPr lang="ru-RU" dirty="0" smtClean="0"/>
            </a:br>
            <a:r>
              <a:rPr lang="ru-RU" dirty="0" smtClean="0"/>
              <a:t>каботаж с перевалкой в экспорте (челночные схемы транспортировки), экспорт</a:t>
            </a:r>
            <a:endParaRPr lang="ru-RU" dirty="0"/>
          </a:p>
        </p:txBody>
      </p:sp>
      <p:grpSp>
        <p:nvGrpSpPr>
          <p:cNvPr id="11" name="Группа 10"/>
          <p:cNvGrpSpPr>
            <a:grpSpLocks noChangeAspect="1"/>
          </p:cNvGrpSpPr>
          <p:nvPr/>
        </p:nvGrpSpPr>
        <p:grpSpPr>
          <a:xfrm>
            <a:off x="10707546" y="40109"/>
            <a:ext cx="1469213" cy="714804"/>
            <a:chOff x="9937226" y="0"/>
            <a:chExt cx="2254774" cy="1096997"/>
          </a:xfrm>
        </p:grpSpPr>
        <p:pic>
          <p:nvPicPr>
            <p:cNvPr id="12" name="Picture 5" descr="logo_gree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156299" y="764180"/>
            <a:ext cx="1178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Перевозки минерального сырья, в первую очередь нефти и газа, определяют развитие грузопотока на Севморпути. Все развитие высокоарктического судоходства связано с двумя проектами – нефть Новопортовского и газ Ямал СПГ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707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/>
          <a:srcRect l="28782" t="17693" r="11602" b="20086"/>
          <a:stretch/>
        </p:blipFill>
        <p:spPr>
          <a:xfrm>
            <a:off x="6917382" y="817996"/>
            <a:ext cx="4365074" cy="25627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6096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+mn-lt"/>
              </a:rPr>
              <a:t>ПЕРЕВОЗКИ АРКТИЧЕСКОЙ НЕФТИ</a:t>
            </a:r>
            <a:endParaRPr lang="ru-RU" sz="20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1120" y="6457889"/>
            <a:ext cx="5648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/>
              <a:t>Источники: </a:t>
            </a:r>
            <a:r>
              <a:rPr lang="en-US" sz="1200" i="1" dirty="0" smtClean="0"/>
              <a:t>Bloomberg, Reuters, US EIA,</a:t>
            </a:r>
            <a:r>
              <a:rPr lang="ru-RU" sz="1200" i="1" dirty="0" smtClean="0"/>
              <a:t> </a:t>
            </a:r>
            <a:r>
              <a:rPr lang="en-US" sz="1200" i="1" dirty="0" err="1" smtClean="0"/>
              <a:t>ExactEarth</a:t>
            </a:r>
            <a:r>
              <a:rPr lang="en-US" sz="1200" i="1" dirty="0" smtClean="0"/>
              <a:t>, </a:t>
            </a:r>
            <a:r>
              <a:rPr lang="ru-RU" sz="1200" i="1" dirty="0" smtClean="0"/>
              <a:t>Совкомфлот</a:t>
            </a:r>
            <a:endParaRPr lang="ru-RU" sz="1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92075" y="3621538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</a:t>
            </a:r>
            <a:r>
              <a:rPr lang="ru-RU" sz="1600" b="1" dirty="0" smtClean="0"/>
              <a:t>ПЕРЕВОЗКИ НЕФТИ В 2022-2023 гг. ИЗ МУРМАНСКА                             ДЛИТЕЛЬНОСТЬ КРУГОВОГО РЕЙСА ИЗ МУРМАНСКА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-266774" y="49252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                           </a:t>
            </a:r>
            <a:r>
              <a:rPr lang="ru-RU" sz="1600" b="1" dirty="0" smtClean="0"/>
              <a:t>ЧЕЛНОЧНЫЕ СХЕМЫ ВЫВОЗА НЕФТИ                                                       </a:t>
            </a:r>
            <a:r>
              <a:rPr lang="ru-RU" sz="1600" b="1" dirty="0"/>
              <a:t>НЕДЕЛЬНЫЕ ОТГРУЗКИ ПО НАПРАВЛЕНИЯМ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0916201" y="1511271"/>
            <a:ext cx="1502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22.05.2023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t="5474"/>
          <a:stretch/>
        </p:blipFill>
        <p:spPr>
          <a:xfrm>
            <a:off x="12622104" y="4243855"/>
            <a:ext cx="4212000" cy="2614145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97" y="962442"/>
            <a:ext cx="5307220" cy="2697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/>
          <a:srcRect l="715" t="8653" r="34548" b="6491"/>
          <a:stretch/>
        </p:blipFill>
        <p:spPr>
          <a:xfrm>
            <a:off x="1324997" y="4024714"/>
            <a:ext cx="3698793" cy="27258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5252" y="3923914"/>
            <a:ext cx="3960000" cy="2585812"/>
          </a:xfrm>
          <a:prstGeom prst="rect">
            <a:avLst/>
          </a:prstGeom>
        </p:spPr>
      </p:pic>
      <p:grpSp>
        <p:nvGrpSpPr>
          <p:cNvPr id="22" name="Группа 21"/>
          <p:cNvGrpSpPr>
            <a:grpSpLocks noChangeAspect="1"/>
          </p:cNvGrpSpPr>
          <p:nvPr/>
        </p:nvGrpSpPr>
        <p:grpSpPr>
          <a:xfrm>
            <a:off x="10722787" y="0"/>
            <a:ext cx="1469213" cy="714804"/>
            <a:chOff x="9937226" y="0"/>
            <a:chExt cx="2254774" cy="1096997"/>
          </a:xfrm>
        </p:grpSpPr>
        <p:pic>
          <p:nvPicPr>
            <p:cNvPr id="23" name="Picture 5" descr="logo_gree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sp>
        <p:nvSpPr>
          <p:cNvPr id="21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60119" y="1246931"/>
            <a:ext cx="480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Aframax &gt; Suezmax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17382" y="1054056"/>
            <a:ext cx="855018" cy="169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7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71" y="0"/>
            <a:ext cx="10515600" cy="50333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+mn-lt"/>
              </a:rPr>
              <a:t>ПЕРЕВОЗКИ АРКТИЧЕСКОГО СПГ</a:t>
            </a:r>
            <a:endParaRPr lang="ru-RU" sz="2000" b="1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740" y="3846136"/>
            <a:ext cx="266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График ЖД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" y="800251"/>
            <a:ext cx="4641394" cy="34152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30730" y="482481"/>
            <a:ext cx="9337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МАРШРУТЫ ВЫВОЗА СПГ                                    ПЕРЕВОЗКИ В 2022 ГОДУ ПО НАПРАВЛЕНИЯМ</a:t>
            </a:r>
            <a:endParaRPr lang="ru-RU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115" y="849693"/>
            <a:ext cx="5465225" cy="357989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046482" y="649159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Источники: Администрация Севморпути, ГлавСевморпуть, НОВАТЭК </a:t>
            </a:r>
            <a:endParaRPr lang="ru-RU" sz="12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594871" y="2279105"/>
            <a:ext cx="1979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ДКР – 21 сутки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399206" y="3297018"/>
            <a:ext cx="1490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ДКР – 41 сутки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859836" y="958298"/>
            <a:ext cx="3030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ДКР – длительность кругового рейса</a:t>
            </a:r>
            <a:endParaRPr lang="ru-RU" sz="1400" dirty="0"/>
          </a:p>
        </p:txBody>
      </p:sp>
      <p:grpSp>
        <p:nvGrpSpPr>
          <p:cNvPr id="19" name="Группа 18"/>
          <p:cNvGrpSpPr>
            <a:grpSpLocks noChangeAspect="1"/>
          </p:cNvGrpSpPr>
          <p:nvPr/>
        </p:nvGrpSpPr>
        <p:grpSpPr>
          <a:xfrm>
            <a:off x="10781977" y="18843"/>
            <a:ext cx="1469213" cy="714804"/>
            <a:chOff x="9937226" y="0"/>
            <a:chExt cx="2254774" cy="1096997"/>
          </a:xfrm>
        </p:grpSpPr>
        <p:pic>
          <p:nvPicPr>
            <p:cNvPr id="20" name="Picture 5" descr="logo_gree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sp>
        <p:nvSpPr>
          <p:cNvPr id="22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49515" y="5534947"/>
            <a:ext cx="11292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Подробнее: АРКТИЧЕСКИЙ </a:t>
            </a:r>
            <a:r>
              <a:rPr lang="ru-RU" dirty="0">
                <a:solidFill>
                  <a:srgbClr val="0070C0"/>
                </a:solidFill>
              </a:rPr>
              <a:t>СПГ</a:t>
            </a:r>
            <a:r>
              <a:rPr lang="ru-RU" dirty="0" smtClean="0">
                <a:solidFill>
                  <a:srgbClr val="0070C0"/>
                </a:solidFill>
              </a:rPr>
              <a:t>: В </a:t>
            </a:r>
            <a:r>
              <a:rPr lang="ru-RU" dirty="0">
                <a:solidFill>
                  <a:srgbClr val="0070C0"/>
                </a:solidFill>
              </a:rPr>
              <a:t>ПОИСКЕ </a:t>
            </a:r>
            <a:r>
              <a:rPr lang="ru-RU" dirty="0" smtClean="0">
                <a:solidFill>
                  <a:srgbClr val="0070C0"/>
                </a:solidFill>
              </a:rPr>
              <a:t>ВЫХОДОВ. Газовый бизнес. 2023, №1.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2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85" y="125640"/>
            <a:ext cx="10515600" cy="38598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+mn-lt"/>
              </a:rPr>
              <a:t>СЕЗОННОСТЬ ПЕРЕВОЗОК ПО СЕВМОРПУТИ</a:t>
            </a:r>
            <a:endParaRPr lang="ru-RU" sz="2000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5" y="1181839"/>
            <a:ext cx="5760000" cy="37709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707" y="1184931"/>
            <a:ext cx="5760000" cy="3767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0577" y="861237"/>
            <a:ext cx="9941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СЕЗОННОСТЬ СУДОПОТОКА                                                          СЕЗОННОСТЬ ГРУЗОПОТОКА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771779" y="6440360"/>
            <a:ext cx="28921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i="1" dirty="0" smtClean="0"/>
              <a:t>Источник: </a:t>
            </a:r>
            <a:r>
              <a:rPr lang="ru-R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Администрация Севморпути</a:t>
            </a:r>
            <a:endParaRPr lang="ru-RU" sz="1200" i="1" dirty="0"/>
          </a:p>
        </p:txBody>
      </p:sp>
      <p:grpSp>
        <p:nvGrpSpPr>
          <p:cNvPr id="8" name="Группа 7"/>
          <p:cNvGrpSpPr>
            <a:grpSpLocks noChangeAspect="1"/>
          </p:cNvGrpSpPr>
          <p:nvPr/>
        </p:nvGrpSpPr>
        <p:grpSpPr>
          <a:xfrm>
            <a:off x="10707546" y="40109"/>
            <a:ext cx="1469213" cy="714804"/>
            <a:chOff x="9937226" y="0"/>
            <a:chExt cx="2254774" cy="1096997"/>
          </a:xfrm>
        </p:grpSpPr>
        <p:pic>
          <p:nvPicPr>
            <p:cNvPr id="9" name="Picture 5" descr="logo_gree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sp>
        <p:nvSpPr>
          <p:cNvPr id="11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94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367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+mn-lt"/>
              </a:rPr>
              <a:t>ФАКТИЧЕСКОЕ ОКНО НАВИГАЦИИ: НАХОЖДЕНИЕ В АКВАТОРИИ СЕВМОРПУТИ 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СУДОВ РАЗЛИЧНЫХ ЛЕДОВЫХ КЛАССОВ В 2022 ГОДУ</a:t>
            </a:r>
            <a:endParaRPr lang="ru-RU" sz="2000" b="1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060" y="869614"/>
            <a:ext cx="8828624" cy="5764093"/>
          </a:xfrm>
          <a:prstGeom prst="rect">
            <a:avLst/>
          </a:prstGeom>
        </p:spPr>
      </p:pic>
      <p:sp>
        <p:nvSpPr>
          <p:cNvPr id="9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25786" y="6397830"/>
            <a:ext cx="2701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i="1" dirty="0" smtClean="0"/>
              <a:t>Источник: Правительство РФ, АСМП</a:t>
            </a:r>
            <a:endParaRPr lang="ru-RU" sz="1200" i="1" dirty="0"/>
          </a:p>
        </p:txBody>
      </p:sp>
      <p:grpSp>
        <p:nvGrpSpPr>
          <p:cNvPr id="13" name="Группа 12"/>
          <p:cNvGrpSpPr>
            <a:grpSpLocks noChangeAspect="1"/>
          </p:cNvGrpSpPr>
          <p:nvPr/>
        </p:nvGrpSpPr>
        <p:grpSpPr>
          <a:xfrm>
            <a:off x="10707546" y="40109"/>
            <a:ext cx="1469213" cy="714804"/>
            <a:chOff x="9937226" y="0"/>
            <a:chExt cx="2254774" cy="1096997"/>
          </a:xfrm>
        </p:grpSpPr>
        <p:pic>
          <p:nvPicPr>
            <p:cNvPr id="14" name="Picture 5" descr="logo_gree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248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0707"/>
            <a:ext cx="10515600" cy="684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+mn-lt"/>
              </a:rPr>
              <a:t>ДИНАМИКА ГРУЗОПОТОКА УГЛЕВОДОРОДНОГО СЫРЬЯ 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В АКВАТОРИИ СЕВЕРНОГО МОРСКОГО ТРАНСПОРТНОГО КОРИДОРА</a:t>
            </a:r>
            <a:endParaRPr lang="ru-RU" sz="2000" dirty="0">
              <a:latin typeface="+mn-lt"/>
            </a:endParaRPr>
          </a:p>
        </p:txBody>
      </p:sp>
      <p:sp>
        <p:nvSpPr>
          <p:cNvPr id="6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7765" y="4101584"/>
            <a:ext cx="116989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ea typeface="Calibri" panose="020F0502020204030204" pitchFamily="34" charset="0"/>
            </a:endParaRPr>
          </a:p>
          <a:p>
            <a:endParaRPr lang="ru-RU" sz="1600" dirty="0">
              <a:ea typeface="Calibri" panose="020F0502020204030204" pitchFamily="34" charset="0"/>
            </a:endParaRPr>
          </a:p>
          <a:p>
            <a:endParaRPr lang="en-US" sz="1600" dirty="0">
              <a:latin typeface="Tahoma" panose="020B0604030504040204" pitchFamily="34" charset="0"/>
            </a:endParaRPr>
          </a:p>
        </p:txBody>
      </p:sp>
      <p:grpSp>
        <p:nvGrpSpPr>
          <p:cNvPr id="18" name="Группа 17"/>
          <p:cNvGrpSpPr>
            <a:grpSpLocks noChangeAspect="1"/>
          </p:cNvGrpSpPr>
          <p:nvPr/>
        </p:nvGrpSpPr>
        <p:grpSpPr>
          <a:xfrm>
            <a:off x="10707546" y="40109"/>
            <a:ext cx="1469213" cy="714804"/>
            <a:chOff x="9937226" y="0"/>
            <a:chExt cx="2254774" cy="1096997"/>
          </a:xfrm>
        </p:grpSpPr>
        <p:pic>
          <p:nvPicPr>
            <p:cNvPr id="22" name="Picture 5" descr="logo_gree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7308463" y="1236138"/>
            <a:ext cx="44337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Все арктические проекты освоения УВС с морской транспортировкой продукции </a:t>
            </a:r>
            <a:r>
              <a:rPr lang="ru-RU" dirty="0" smtClean="0">
                <a:solidFill>
                  <a:srgbClr val="FF0000"/>
                </a:solidFill>
              </a:rPr>
              <a:t>являются экспортно-ориентированными, в основном на европейский рынок.</a:t>
            </a:r>
          </a:p>
          <a:p>
            <a:pPr algn="just"/>
            <a:endParaRPr lang="ru-RU" dirty="0">
              <a:solidFill>
                <a:srgbClr val="FF0000"/>
              </a:solidFill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Нефть </a:t>
            </a:r>
            <a:r>
              <a:rPr lang="ru-RU" dirty="0">
                <a:solidFill>
                  <a:srgbClr val="FF0000"/>
                </a:solidFill>
              </a:rPr>
              <a:t>05.12.2022 Европа официально перестает импортировать поставляемую морем российскую нефть.</a:t>
            </a:r>
          </a:p>
          <a:p>
            <a:pPr algn="just"/>
            <a:endParaRPr lang="ru-RU" dirty="0">
              <a:solidFill>
                <a:srgbClr val="FF0000"/>
              </a:solidFill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СПГ</a:t>
            </a:r>
            <a:r>
              <a:rPr lang="ru-RU" dirty="0">
                <a:solidFill>
                  <a:srgbClr val="FF0000"/>
                </a:solidFill>
              </a:rPr>
              <a:t> 16.05.2023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Глава Минэнерго Испании </a:t>
            </a:r>
            <a:r>
              <a:rPr lang="ru-RU" dirty="0" err="1">
                <a:solidFill>
                  <a:srgbClr val="FF0000"/>
                </a:solidFill>
              </a:rPr>
              <a:t>Рибера</a:t>
            </a:r>
            <a:r>
              <a:rPr lang="ru-RU" dirty="0">
                <a:solidFill>
                  <a:srgbClr val="FF0000"/>
                </a:solidFill>
              </a:rPr>
              <a:t> анонсировала скорый запрет на поставки СПГ из России в </a:t>
            </a:r>
            <a:r>
              <a:rPr lang="ru-RU" dirty="0" smtClean="0">
                <a:solidFill>
                  <a:srgbClr val="FF0000"/>
                </a:solidFill>
              </a:rPr>
              <a:t>ЕС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60" y="754913"/>
            <a:ext cx="6835556" cy="449197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2905" y="5246892"/>
            <a:ext cx="68194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Calibri" panose="020F0502020204030204" pitchFamily="34" charset="0"/>
              </a:rPr>
              <a:t>РГМ - расчетная годовая мощность рассчитывается следующим образом: объем вывоза в месяц делится на число дней в месяце и умножается на число дней в году. Таким образом, расчетная годовая мощность привязана как к объему среднесуточного вывоза, так и обычному для российской статистики учету годовых объемов производства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7028121" y="6457889"/>
            <a:ext cx="4998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i="1" dirty="0" smtClean="0"/>
              <a:t>Источники: </a:t>
            </a:r>
            <a:r>
              <a:rPr lang="ru-R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Администрация Севморпути</a:t>
            </a:r>
            <a:r>
              <a:rPr lang="ru-RU" sz="1200" i="1" dirty="0" smtClean="0"/>
              <a:t>, компании, </a:t>
            </a:r>
            <a:r>
              <a:rPr lang="en-US" sz="1200" i="1" dirty="0" smtClean="0"/>
              <a:t>Reuters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428120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60" y="88183"/>
            <a:ext cx="10862268" cy="66673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+mn-lt"/>
              </a:rPr>
              <a:t>НЕОБХОДИМОСТЬ РАЗВИТИЯ НОВЫХ ЛОГИСТИЧЕСКИХ СХЕМ 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В СВЯЗИ С ЗАКРЫТИЕМ ТРАДИЦИОННЫХ РЫНКОВ</a:t>
            </a:r>
            <a:endParaRPr lang="ru-RU" sz="2000" b="1" dirty="0">
              <a:latin typeface="+mn-lt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22020" y="6536937"/>
            <a:ext cx="597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i="1" dirty="0" smtClean="0"/>
              <a:t>Источники: компании, РМРС; </a:t>
            </a:r>
            <a:r>
              <a:rPr lang="en-US" sz="1200" i="1" dirty="0" smtClean="0"/>
              <a:t>Reuters, </a:t>
            </a:r>
            <a:r>
              <a:rPr lang="ru-RU" sz="1200" i="1" dirty="0" smtClean="0"/>
              <a:t>РИА Новости, правительства РФ, ЕС, США</a:t>
            </a:r>
            <a:endParaRPr lang="ru-RU" sz="1200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136" y="3465820"/>
            <a:ext cx="1039332" cy="1467724"/>
          </a:xfrm>
          <a:prstGeom prst="rect">
            <a:avLst/>
          </a:prstGeom>
        </p:spPr>
      </p:pic>
      <p:grpSp>
        <p:nvGrpSpPr>
          <p:cNvPr id="31" name="Группа 30"/>
          <p:cNvGrpSpPr>
            <a:grpSpLocks noChangeAspect="1"/>
          </p:cNvGrpSpPr>
          <p:nvPr/>
        </p:nvGrpSpPr>
        <p:grpSpPr>
          <a:xfrm>
            <a:off x="10707546" y="40109"/>
            <a:ext cx="1469213" cy="714804"/>
            <a:chOff x="9937226" y="0"/>
            <a:chExt cx="2254774" cy="1096997"/>
          </a:xfrm>
        </p:grpSpPr>
        <p:pic>
          <p:nvPicPr>
            <p:cNvPr id="32" name="Picture 5" descr="logo_gree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7108" y="765550"/>
            <a:ext cx="2484000" cy="33191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7785" y="4321908"/>
            <a:ext cx="125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02" y="754913"/>
            <a:ext cx="7897524" cy="55076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7108" y="4286962"/>
            <a:ext cx="3424913" cy="22422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678683" y="3985024"/>
            <a:ext cx="266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a typeface="Calibri" panose="020F0502020204030204" pitchFamily="34" charset="0"/>
              </a:rPr>
              <a:t>ПРОГНОЗ </a:t>
            </a:r>
            <a:r>
              <a:rPr lang="ru-RU" b="1" dirty="0">
                <a:ea typeface="Calibri" panose="020F0502020204030204" pitchFamily="34" charset="0"/>
              </a:rPr>
              <a:t>ГРУЗОПОТОКА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40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5911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+mn-lt"/>
              </a:rPr>
              <a:t>ПЕРЕВОЗКИ НЕФТИ ИЗ ПОРТОВ АРКТИКИ И БАЛТИЙСКОГО МОРЯ ПО СЕВМОРПУТИ В АЗИЮ</a:t>
            </a:r>
            <a:endParaRPr lang="ru-RU" sz="2000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94" y="490967"/>
            <a:ext cx="6149783" cy="24996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99248" y="6505585"/>
            <a:ext cx="3232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i="1" dirty="0" smtClean="0"/>
              <a:t>Источники: Правительство РФ, Коммерсант</a:t>
            </a:r>
            <a:endParaRPr lang="ru-RU" sz="1200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6872" y="1913098"/>
            <a:ext cx="5256282" cy="794248"/>
          </a:xfrm>
          <a:prstGeom prst="rect">
            <a:avLst/>
          </a:prstGeom>
        </p:spPr>
      </p:pic>
      <p:sp>
        <p:nvSpPr>
          <p:cNvPr id="15" name="Номер слайда 4"/>
          <p:cNvSpPr txBox="1">
            <a:spLocks/>
          </p:cNvSpPr>
          <p:nvPr/>
        </p:nvSpPr>
        <p:spPr>
          <a:xfrm>
            <a:off x="0" y="648512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2727753" y="787911"/>
            <a:ext cx="542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ЗОНИРОВАНИЕ АКВАТОРИИ СЕВМОРПУТИ </a:t>
            </a:r>
            <a:br>
              <a:rPr lang="ru-RU" b="1" dirty="0" smtClean="0"/>
            </a:br>
            <a:r>
              <a:rPr lang="ru-RU" b="1" dirty="0" smtClean="0"/>
              <a:t>ПО ОГРАНИЧЕНИЯМ ПЛАВАНИЯ</a:t>
            </a:r>
            <a:endParaRPr lang="ru-RU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588" y="3372763"/>
            <a:ext cx="8234813" cy="33603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083" y="3088351"/>
            <a:ext cx="81828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КРИТЕРИИ ДОПУСКА СУДОВ В АКВАТОРИЮ СЕВЕРНОГО МОРСКОГО ПУТИ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54222" y="941271"/>
            <a:ext cx="5187956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Коммерсант</a:t>
            </a:r>
            <a:r>
              <a:rPr lang="en-US" b="1" dirty="0" smtClean="0"/>
              <a:t> </a:t>
            </a:r>
            <a:r>
              <a:rPr lang="en-US" b="1" dirty="0"/>
              <a:t>17</a:t>
            </a:r>
            <a:r>
              <a:rPr lang="ru-RU" b="1" dirty="0"/>
              <a:t>.</a:t>
            </a:r>
            <a:r>
              <a:rPr lang="en-US" b="1" dirty="0"/>
              <a:t>05</a:t>
            </a:r>
            <a:r>
              <a:rPr lang="ru-RU" b="1" dirty="0"/>
              <a:t>.</a:t>
            </a:r>
            <a:r>
              <a:rPr lang="en-US" b="1" dirty="0" smtClean="0"/>
              <a:t>2023</a:t>
            </a:r>
            <a:r>
              <a:rPr lang="ru-RU" b="1" dirty="0" smtClean="0"/>
              <a:t>:</a:t>
            </a:r>
            <a:endParaRPr lang="ru-RU" b="1" dirty="0"/>
          </a:p>
          <a:p>
            <a:pPr algn="just">
              <a:lnSpc>
                <a:spcPct val="90000"/>
              </a:lnSpc>
            </a:pPr>
            <a:r>
              <a:rPr lang="ru-RU" dirty="0" smtClean="0"/>
              <a:t>«Глава </a:t>
            </a:r>
            <a:r>
              <a:rPr lang="ru-RU" dirty="0"/>
              <a:t>«Росатома» Алексей Лихачев на совещании </a:t>
            </a:r>
            <a:r>
              <a:rPr lang="ru-RU" dirty="0" smtClean="0"/>
              <a:t>у </a:t>
            </a:r>
            <a:r>
              <a:rPr lang="ru-RU" dirty="0"/>
              <a:t>Владимира Путина предложил направить экспорт российской нефти с портов Балтики на Севморпуть. По утверждению «Росатома», это «самый привлекательный и безопасный маршрут» в условиях </a:t>
            </a:r>
            <a:r>
              <a:rPr lang="ru-RU" dirty="0" smtClean="0"/>
              <a:t>санкций…</a:t>
            </a:r>
          </a:p>
          <a:p>
            <a:pPr algn="just">
              <a:lnSpc>
                <a:spcPct val="90000"/>
              </a:lnSpc>
            </a:pPr>
            <a:r>
              <a:rPr lang="ru-RU" dirty="0"/>
              <a:t>Но нефтекомпании </a:t>
            </a:r>
            <a:r>
              <a:rPr lang="ru-RU" dirty="0">
                <a:solidFill>
                  <a:srgbClr val="FF0000"/>
                </a:solidFill>
              </a:rPr>
              <a:t>смущает необходимость заказа специальных танкеров, которые массово не производятся в РФ</a:t>
            </a:r>
            <a:r>
              <a:rPr lang="ru-RU" dirty="0"/>
              <a:t>, а также отсутствие достаточного количества ледоколов для круглогодичной проводки на восток. Сейчас рассматривается вариант отгрузки нескольких партий летом, когда по СМП могут проходить обычные танкеры</a:t>
            </a:r>
            <a:r>
              <a:rPr lang="ru-RU" dirty="0" smtClean="0"/>
              <a:t>.»</a:t>
            </a:r>
            <a:endParaRPr lang="ru-RU" b="1" dirty="0"/>
          </a:p>
        </p:txBody>
      </p:sp>
      <p:grpSp>
        <p:nvGrpSpPr>
          <p:cNvPr id="16" name="Группа 15"/>
          <p:cNvGrpSpPr>
            <a:grpSpLocks noChangeAspect="1"/>
          </p:cNvGrpSpPr>
          <p:nvPr/>
        </p:nvGrpSpPr>
        <p:grpSpPr>
          <a:xfrm>
            <a:off x="10707546" y="40109"/>
            <a:ext cx="1469213" cy="714804"/>
            <a:chOff x="9937226" y="0"/>
            <a:chExt cx="2254774" cy="1096997"/>
          </a:xfrm>
        </p:grpSpPr>
        <p:pic>
          <p:nvPicPr>
            <p:cNvPr id="18" name="Picture 5" descr="logo_gree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sp>
        <p:nvSpPr>
          <p:cNvPr id="10" name="Овал 9"/>
          <p:cNvSpPr/>
          <p:nvPr/>
        </p:nvSpPr>
        <p:spPr>
          <a:xfrm>
            <a:off x="5087007" y="5556470"/>
            <a:ext cx="217214" cy="1309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45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8932"/>
            <a:ext cx="11434713" cy="709620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+mn-lt"/>
              </a:rPr>
              <a:t>ИНДИКАТИВНАЯ ОЦЕНКА ТРАНСПОРТНО-ЛОГИСТИЧЕСКОГО ОБЕСПЕЧЕНИЯ </a:t>
            </a:r>
            <a:r>
              <a:rPr lang="ru-RU" sz="2200" b="1" dirty="0" smtClean="0">
                <a:latin typeface="+mn-lt"/>
              </a:rPr>
              <a:t/>
            </a:r>
            <a:br>
              <a:rPr lang="ru-RU" sz="2200" b="1" dirty="0" smtClean="0">
                <a:latin typeface="+mn-lt"/>
              </a:rPr>
            </a:br>
            <a:r>
              <a:rPr lang="ru-RU" sz="2200" b="1" dirty="0" smtClean="0">
                <a:latin typeface="+mn-lt"/>
              </a:rPr>
              <a:t>ПРОЕКТОВ </a:t>
            </a:r>
            <a:r>
              <a:rPr lang="ru-RU" sz="2200" b="1" dirty="0">
                <a:latin typeface="+mn-lt"/>
              </a:rPr>
              <a:t>ОСВОЕНИЯ </a:t>
            </a:r>
            <a:r>
              <a:rPr lang="ru-RU" sz="2200" b="1" dirty="0" smtClean="0">
                <a:latin typeface="+mn-lt"/>
              </a:rPr>
              <a:t>УВС С </a:t>
            </a:r>
            <a:r>
              <a:rPr lang="ru-RU" sz="2200" b="1" dirty="0">
                <a:latin typeface="+mn-lt"/>
              </a:rPr>
              <a:t>МОРСКОЙ ТРАНСПОРТИРОВКОЙ</a:t>
            </a:r>
            <a:r>
              <a:rPr lang="ru-RU" sz="2200" dirty="0">
                <a:latin typeface="+mn-lt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22553" y="6501951"/>
            <a:ext cx="47694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Источники: Росатом, Минтранс России, НОВАТЭК, Газпром, ЕС, США</a:t>
            </a:r>
            <a:endParaRPr lang="ru-RU" sz="1200" i="1" dirty="0"/>
          </a:p>
        </p:txBody>
      </p:sp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10781977" y="18843"/>
            <a:ext cx="1469213" cy="714804"/>
            <a:chOff x="9937226" y="0"/>
            <a:chExt cx="2254774" cy="1096997"/>
          </a:xfrm>
        </p:grpSpPr>
        <p:pic>
          <p:nvPicPr>
            <p:cNvPr id="10" name="Picture 5" descr="logo_gree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sp>
        <p:nvSpPr>
          <p:cNvPr id="12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876" y="778552"/>
            <a:ext cx="10800000" cy="45810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125" y="5517377"/>
            <a:ext cx="11595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ФГУП «Гидрографическое предприятие» и  ФГУП «Атомфлот» внесены в санкционные списки США </a:t>
            </a:r>
            <a:r>
              <a:rPr lang="ru-RU" dirty="0">
                <a:solidFill>
                  <a:srgbClr val="FF0000"/>
                </a:solidFill>
              </a:rPr>
              <a:t>(19.05.2023) </a:t>
            </a:r>
            <a:r>
              <a:rPr lang="ru-RU" dirty="0" smtClean="0">
                <a:solidFill>
                  <a:srgbClr val="FF0000"/>
                </a:solidFill>
              </a:rPr>
              <a:t>и ЕС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9607"/>
            <a:ext cx="10515600" cy="49945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+mn-lt"/>
                <a:cs typeface="Arial" panose="020B0604020202020204" pitchFamily="34" charset="0"/>
              </a:rPr>
              <a:t>ВОЗМОЖНОСТЬ КРУГЛОГОДИЧНОЙ РАБОТЫ </a:t>
            </a:r>
            <a:br>
              <a:rPr lang="ru-RU" sz="2000" b="1" dirty="0" smtClean="0">
                <a:latin typeface="+mn-lt"/>
                <a:cs typeface="Arial" panose="020B0604020202020204" pitchFamily="34" charset="0"/>
              </a:rPr>
            </a:br>
            <a:r>
              <a:rPr lang="ru-RU" sz="2000" b="1" dirty="0" smtClean="0">
                <a:latin typeface="+mn-lt"/>
                <a:cs typeface="Arial" panose="020B0604020202020204" pitchFamily="34" charset="0"/>
              </a:rPr>
              <a:t>АВАРИЙНО-СПАСАТЕЛЬНЫХ СУДОВ </a:t>
            </a:r>
            <a:r>
              <a:rPr lang="ru-RU" sz="2000" b="1" dirty="0" smtClean="0">
                <a:latin typeface="+mn-lt"/>
              </a:rPr>
              <a:t>ФГБУ </a:t>
            </a:r>
            <a:r>
              <a:rPr lang="ru-RU" sz="2000" b="1" dirty="0">
                <a:latin typeface="+mn-lt"/>
              </a:rPr>
              <a:t>"МОРСПАССЛУЖБА"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11</a:t>
            </a:fld>
            <a:endParaRPr lang="ru-RU" dirty="0"/>
          </a:p>
        </p:txBody>
      </p:sp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10722787" y="0"/>
            <a:ext cx="1469213" cy="714804"/>
            <a:chOff x="9937226" y="0"/>
            <a:chExt cx="2254774" cy="1096997"/>
          </a:xfrm>
        </p:grpSpPr>
        <p:pic>
          <p:nvPicPr>
            <p:cNvPr id="10" name="Picture 5" descr="logo_gree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04" y="1381415"/>
            <a:ext cx="6444274" cy="344883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36612" y="1003840"/>
            <a:ext cx="5195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ДИСЛОКАЦИЯ АВАРИЙНО-СПАСАТЕЛЬНЫХ СУДОВ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4" y="5138238"/>
            <a:ext cx="1920000" cy="144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039" y="5138238"/>
            <a:ext cx="1920000" cy="144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11" y="5138238"/>
            <a:ext cx="1920000" cy="144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549662" y="6332674"/>
            <a:ext cx="5931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Источники: Правительство РФ, Морспасслужба, РМРС </a:t>
            </a:r>
            <a:endParaRPr lang="ru-RU" sz="1400" i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337201" y="9036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ВОЗМОЖНОСТЬ ПЛАВАНИЯ </a:t>
            </a:r>
            <a:b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В АКВАТОРИИ СЕВМОРПУТИ</a:t>
            </a:r>
            <a:r>
              <a:rPr lang="ru-RU" b="1" dirty="0"/>
              <a:t>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5780" y="1381415"/>
            <a:ext cx="4401563" cy="453944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8531051" y="5920861"/>
            <a:ext cx="21917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89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0515600" cy="6357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+mn-lt"/>
                <a:cs typeface="Arial" panose="020B0604020202020204" pitchFamily="34" charset="0"/>
              </a:rPr>
              <a:t>РАЙОНЫ АВИАЦИОННОЙ (ВЕРТОЛЕТНОЙ) НЕДОСТУПНОСТИ АКВАТОРИИ СЕВМОРПУТИ </a:t>
            </a:r>
            <a:br>
              <a:rPr lang="ru-RU" sz="2000" b="1" dirty="0" smtClean="0">
                <a:latin typeface="+mn-lt"/>
                <a:cs typeface="Arial" panose="020B0604020202020204" pitchFamily="34" charset="0"/>
              </a:rPr>
            </a:br>
            <a:r>
              <a:rPr lang="ru-RU" sz="2000" b="1" dirty="0" smtClean="0">
                <a:latin typeface="+mn-lt"/>
                <a:cs typeface="Arial" panose="020B0604020202020204" pitchFamily="34" charset="0"/>
              </a:rPr>
              <a:t>ДЛЯ ПРОВЕДЕНИЯ АВАРИЙНО-СПАСАТЕЛЬНЫХ ОПЕРАЦИЙ</a:t>
            </a:r>
            <a:endParaRPr lang="ru-RU" sz="2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10722787" y="0"/>
            <a:ext cx="1469213" cy="714804"/>
            <a:chOff x="9937226" y="0"/>
            <a:chExt cx="2254774" cy="1096997"/>
          </a:xfrm>
        </p:grpSpPr>
        <p:pic>
          <p:nvPicPr>
            <p:cNvPr id="10" name="Picture 5" descr="logo_gree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0" y="609593"/>
            <a:ext cx="9826995" cy="57416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00049" y="2761992"/>
            <a:ext cx="1589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smtClean="0">
                <a:solidFill>
                  <a:srgbClr val="0070C0"/>
                </a:solidFill>
              </a:rPr>
              <a:t>Перебазирование из Анадыря</a:t>
            </a:r>
            <a:endParaRPr lang="ru-RU" sz="1400" u="sng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29906" y="6457889"/>
            <a:ext cx="5931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Источники: </a:t>
            </a:r>
            <a:r>
              <a:rPr lang="ru-RU" sz="1400" i="1" dirty="0" smtClean="0"/>
              <a:t>АСМП, МЧС России, Морспасслужба, Вертолеты России, ТАСС</a:t>
            </a:r>
            <a:endParaRPr lang="ru-RU" sz="14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043508" y="847429"/>
            <a:ext cx="21037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03.09.2021 </a:t>
            </a:r>
            <a:r>
              <a:rPr lang="ru-RU" sz="1600" dirty="0" smtClean="0"/>
              <a:t>"</a:t>
            </a:r>
            <a:r>
              <a:rPr lang="ru-RU" sz="1600" dirty="0"/>
              <a:t>Вертолеты России" поставят МЧС </a:t>
            </a:r>
            <a:r>
              <a:rPr lang="ru-RU" sz="1600" dirty="0">
                <a:solidFill>
                  <a:srgbClr val="FF0000"/>
                </a:solidFill>
              </a:rPr>
              <a:t>четыре</a:t>
            </a:r>
            <a:r>
              <a:rPr lang="ru-RU" sz="1600" dirty="0"/>
              <a:t> арктических </a:t>
            </a:r>
            <a:r>
              <a:rPr lang="ru-RU" sz="1600" dirty="0" smtClean="0"/>
              <a:t>Ми-8АМТШ-ВА.</a:t>
            </a:r>
            <a:endParaRPr lang="ru-RU" sz="1600" dirty="0"/>
          </a:p>
          <a:p>
            <a:r>
              <a:rPr lang="ru-RU" sz="1600" dirty="0" smtClean="0"/>
              <a:t>Два </a:t>
            </a:r>
            <a:r>
              <a:rPr lang="ru-RU" sz="1600" dirty="0"/>
              <a:t>вертолета будут переданы заказчику в 2022 году, а еще два – в 2023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b="1" dirty="0"/>
              <a:t>26.04.2023</a:t>
            </a:r>
            <a:r>
              <a:rPr lang="ru-RU" sz="1600" dirty="0"/>
              <a:t> Ростех поставил МЧС </a:t>
            </a:r>
            <a:r>
              <a:rPr lang="ru-RU" sz="1600" dirty="0">
                <a:solidFill>
                  <a:srgbClr val="FF0000"/>
                </a:solidFill>
              </a:rPr>
              <a:t>два</a:t>
            </a:r>
            <a:r>
              <a:rPr lang="ru-RU" sz="1600" dirty="0"/>
              <a:t> новых арктических </a:t>
            </a:r>
            <a:r>
              <a:rPr lang="ru-RU" sz="1600" dirty="0" smtClean="0"/>
              <a:t>вертолета Ми-8АМТШ-ВА </a:t>
            </a:r>
            <a:r>
              <a:rPr lang="ru-RU" sz="1600" dirty="0"/>
              <a:t>в арктическом </a:t>
            </a:r>
            <a:r>
              <a:rPr lang="ru-RU" sz="1600" dirty="0" smtClean="0"/>
              <a:t>исполнении.</a:t>
            </a:r>
            <a:endParaRPr lang="ru-RU" sz="1600" dirty="0"/>
          </a:p>
          <a:p>
            <a:r>
              <a:rPr lang="ru-RU" sz="1600" dirty="0"/>
              <a:t>Машины </a:t>
            </a:r>
            <a:r>
              <a:rPr lang="ru-RU" sz="1600" dirty="0" smtClean="0"/>
              <a:t>заступят </a:t>
            </a:r>
            <a:r>
              <a:rPr lang="ru-RU" sz="1600" dirty="0"/>
              <a:t>на дежурство в </a:t>
            </a:r>
            <a:r>
              <a:rPr lang="ru-RU" sz="1600" dirty="0">
                <a:solidFill>
                  <a:srgbClr val="FF0000"/>
                </a:solidFill>
              </a:rPr>
              <a:t>Мурманской области </a:t>
            </a:r>
            <a:r>
              <a:rPr lang="ru-RU" sz="1600" dirty="0"/>
              <a:t>не позднее июля текущего года.</a:t>
            </a:r>
          </a:p>
        </p:txBody>
      </p:sp>
    </p:spTree>
    <p:extLst>
      <p:ext uri="{BB962C8B-B14F-4D97-AF65-F5344CB8AC3E}">
        <p14:creationId xmlns:p14="http://schemas.microsoft.com/office/powerpoint/2010/main" val="73990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69603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+mn-lt"/>
              </a:rPr>
              <a:t>НЕКОТОРЫЕ  ВЫВОДЫ И ПРЕДЛОЖЕНИЯ</a:t>
            </a:r>
            <a:endParaRPr lang="ru-RU" sz="2000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982" t="14328" r="21854" b="6327"/>
          <a:stretch/>
        </p:blipFill>
        <p:spPr>
          <a:xfrm>
            <a:off x="17428479" y="1027906"/>
            <a:ext cx="4674268" cy="3781873"/>
          </a:xfrm>
          <a:prstGeom prst="rect">
            <a:avLst/>
          </a:prstGeom>
        </p:spPr>
      </p:pic>
      <p:sp>
        <p:nvSpPr>
          <p:cNvPr id="10" name="Номер слайда 4"/>
          <p:cNvSpPr txBox="1">
            <a:spLocks/>
          </p:cNvSpPr>
          <p:nvPr/>
        </p:nvSpPr>
        <p:spPr>
          <a:xfrm>
            <a:off x="0" y="6457889"/>
            <a:ext cx="2133600" cy="365125"/>
          </a:xfrm>
          <a:prstGeom prst="rect">
            <a:avLst/>
          </a:prstGeom>
          <a:noFill/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A2B9C8E-F7E7-45E6-83D0-E51FC78334AF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4821" y="825292"/>
            <a:ext cx="114517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ru-RU" dirty="0"/>
              <a:t>Внесение ФГУП «Гидрографическое предприятие» и  ФГУП «Атомфлот» в санкционные списки США (19.05.2023) и ЕС </a:t>
            </a:r>
            <a:r>
              <a:rPr lang="ru-RU" dirty="0" smtClean="0"/>
              <a:t>может затруднить </a:t>
            </a:r>
            <a:r>
              <a:rPr lang="ru-RU" dirty="0"/>
              <a:t>строительство портовой инфраструктуры и выполнение контрактов по обеспечению </a:t>
            </a:r>
            <a:r>
              <a:rPr lang="ru-RU" dirty="0" smtClean="0"/>
              <a:t>экспортно-ориентированных и транзитных операций, что замедлит темпы роста судопотока по Севморпути.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Как временная мера на период формирования собственного строительства крупнотоннажного флота высоких арктических классов в сложившейся геополитической обстановке и санкционном ограничении целесообразно использовать возможность строительства необходимых судов на зарубежных верфях по заказам дружественных иностранных компаний и привлечения этих судов на условиях долгосрочного 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фрахта (пример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 </a:t>
            </a:r>
            <a:r>
              <a:rPr lang="en-US" dirty="0" smtClean="0"/>
              <a:t>Daewoo </a:t>
            </a:r>
            <a:r>
              <a:rPr lang="en-US" dirty="0"/>
              <a:t>Shipbuilding &amp; Marine Engineering Co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газовозов Арктик СПГ 2 для японской 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Условием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строительства грузовых крупнотоннажных судов для круглогодичных перевозок грузов в акватории восточного сектора Севморпути, должно быть оборудование их вертолетными площадками, для использования в качестве мобильных площадок подскока.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Существующие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аварийно-спасательные суда арктического ледового класса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Arc5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 не могут проводить самостоятельные операции в зимне-весенний период в восточном секторе Северного морского пути при среднем и тяжелом типах ледовых условий, а ледового класса 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Icebreaker6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и 7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при тяжелом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smtClean="0"/>
              <a:t>Для </a:t>
            </a:r>
            <a:r>
              <a:rPr lang="ru-RU" dirty="0"/>
              <a:t>обеспечения безопасности мореплавания необходимо</a:t>
            </a:r>
            <a:r>
              <a:rPr lang="ru-RU" b="1" dirty="0" smtClean="0"/>
              <a:t>: </a:t>
            </a:r>
            <a:r>
              <a:rPr lang="ru-RU" dirty="0" smtClean="0"/>
              <a:t>1</a:t>
            </a:r>
            <a:r>
              <a:rPr lang="ru-RU" dirty="0"/>
              <a:t>. Размещение аварийно-спасательных формирований на атомных ледоколах</a:t>
            </a:r>
            <a:r>
              <a:rPr lang="ru-RU" dirty="0" smtClean="0"/>
              <a:t>. 2</a:t>
            </a:r>
            <a:r>
              <a:rPr lang="ru-RU" dirty="0"/>
              <a:t>. Оснащение атомных ледоколов штатными вертолетами Ми-8АМТШ-ВА с увеличенной до 1100 км дальностью полета . </a:t>
            </a:r>
            <a:endParaRPr lang="ru-RU" dirty="0" smtClean="0"/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452350" y="2793684"/>
            <a:ext cx="7620000" cy="296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необходимая трансформация системы управления развитием инвестиционных проектов освоения минерального сырья позволит более эффективно вести освоение минерально-сырьевого потенциала Арктической зоны Российской Федерации.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оценки устойчивости развития проектов освоения УВС необходим не только мониторинг текущего статуса проектов, но и развития всей обеспечивающей инфраструктуры комплексной арктической транспортной системы.</a:t>
            </a:r>
          </a:p>
        </p:txBody>
      </p:sp>
      <p:grpSp>
        <p:nvGrpSpPr>
          <p:cNvPr id="8" name="Группа 7"/>
          <p:cNvGrpSpPr>
            <a:grpSpLocks noChangeAspect="1"/>
          </p:cNvGrpSpPr>
          <p:nvPr/>
        </p:nvGrpSpPr>
        <p:grpSpPr>
          <a:xfrm>
            <a:off x="10781977" y="18843"/>
            <a:ext cx="1469213" cy="714804"/>
            <a:chOff x="9937226" y="0"/>
            <a:chExt cx="2254774" cy="1096997"/>
          </a:xfrm>
        </p:grpSpPr>
        <p:pic>
          <p:nvPicPr>
            <p:cNvPr id="9" name="Picture 5" descr="logo_gree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537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4514513" y="557213"/>
            <a:ext cx="7570890" cy="498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5" rIns="91432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2800" b="1" dirty="0" smtClean="0">
                <a:solidFill>
                  <a:srgbClr val="002060"/>
                </a:solidFill>
              </a:rPr>
              <a:t>Благодарю </a:t>
            </a:r>
            <a:r>
              <a:rPr lang="ru-RU" sz="2800" b="1" dirty="0">
                <a:solidFill>
                  <a:srgbClr val="002060"/>
                </a:solidFill>
              </a:rPr>
              <a:t>за внимание!</a:t>
            </a:r>
          </a:p>
          <a:p>
            <a:pPr algn="r" eaLnBrk="1" hangingPunct="1">
              <a:spcBef>
                <a:spcPct val="50000"/>
              </a:spcBef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algn="r" eaLnBrk="1" hangingPunct="1">
              <a:spcBef>
                <a:spcPct val="50000"/>
              </a:spcBef>
            </a:pPr>
            <a:endParaRPr lang="en-US" sz="2400" b="1" dirty="0">
              <a:solidFill>
                <a:srgbClr val="002060"/>
              </a:solidFill>
            </a:endParaRPr>
          </a:p>
          <a:p>
            <a:pPr algn="r" eaLnBrk="1" hangingPunct="1">
              <a:spcBef>
                <a:spcPct val="50000"/>
              </a:spcBef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algn="r" eaLnBrk="1" hangingPunct="1">
              <a:spcBef>
                <a:spcPct val="50000"/>
              </a:spcBef>
            </a:pPr>
            <a:endParaRPr lang="ru-RU" sz="2400" b="1" dirty="0">
              <a:solidFill>
                <a:srgbClr val="002060"/>
              </a:solidFill>
            </a:endParaRPr>
          </a:p>
          <a:p>
            <a:pPr algn="r" eaLnBrk="1" hangingPunct="1">
              <a:spcBef>
                <a:spcPct val="50000"/>
              </a:spcBef>
            </a:pP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mgrigoriev@gecon.ru</a:t>
            </a: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+7 916 674 04 82 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36" y="1117271"/>
            <a:ext cx="7061258" cy="47406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4399" y="5955224"/>
            <a:ext cx="11961004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© ООО "Гекон",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ИМЭМО РАН 2023. Все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права защищены.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полное или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частичное копирование,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300"/>
              </a:spcBef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также тиражирование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материалов,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разрешаются только с письменного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разрешения.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>
            <a:grpSpLocks noChangeAspect="1"/>
          </p:cNvGrpSpPr>
          <p:nvPr/>
        </p:nvGrpSpPr>
        <p:grpSpPr>
          <a:xfrm>
            <a:off x="10722787" y="0"/>
            <a:ext cx="1469213" cy="714804"/>
            <a:chOff x="9937226" y="0"/>
            <a:chExt cx="2254774" cy="1096997"/>
          </a:xfrm>
        </p:grpSpPr>
        <p:pic>
          <p:nvPicPr>
            <p:cNvPr id="10" name="Picture 5" descr="logo_gree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429" y="0"/>
              <a:ext cx="1088571" cy="109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226" y="140646"/>
              <a:ext cx="1296000" cy="719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735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1299</Words>
  <Application>Microsoft Office PowerPoint</Application>
  <PresentationFormat>Широкоэкранный</PresentationFormat>
  <Paragraphs>151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Times New Roman</vt:lpstr>
      <vt:lpstr>Тема Office</vt:lpstr>
      <vt:lpstr>СЕЗОННОСТЬ НАВИГАЦИИ В АКВАТОРИИ СЕВМОРПУТИ</vt:lpstr>
      <vt:lpstr>ДИНАМИКА ГРУЗОПОТОКА В АКВАТОРИИ СЕВМОРПУТИ (2014 – 2022)</vt:lpstr>
      <vt:lpstr>ПЕРЕВОЗКИ АРКТИЧЕСКОЙ НЕФТИ</vt:lpstr>
      <vt:lpstr>ПЕРЕВОЗКИ АРКТИЧЕСКОГО СПГ</vt:lpstr>
      <vt:lpstr>СЕЗОННОСТЬ ПЕРЕВОЗОК ПО СЕВМОРПУТИ</vt:lpstr>
      <vt:lpstr>ФАКТИЧЕСКОЕ ОКНО НАВИГАЦИИ: НАХОЖДЕНИЕ В АКВАТОРИИ СЕВМОРПУТИ  СУДОВ РАЗЛИЧНЫХ ЛЕДОВЫХ КЛАССОВ В 2022 ГОДУ</vt:lpstr>
      <vt:lpstr>ДИНАМИКА ГРУЗОПОТОКА УГЛЕВОДОРОДНОГО СЫРЬЯ  В АКВАТОРИИ СЕВЕРНОГО МОРСКОГО ТРАНСПОРТНОГО КОРИДОРА</vt:lpstr>
      <vt:lpstr>НЕОБХОДИМОСТЬ РАЗВИТИЯ НОВЫХ ЛОГИСТИЧЕСКИХ СХЕМ  В СВЯЗИ С ЗАКРЫТИЕМ ТРАДИЦИОННЫХ РЫНКОВ</vt:lpstr>
      <vt:lpstr>ПЕРЕВОЗКИ НЕФТИ ИЗ ПОРТОВ АРКТИКИ И БАЛТИЙСКОГО МОРЯ ПО СЕВМОРПУТИ В АЗИЮ</vt:lpstr>
      <vt:lpstr>ИНДИКАТИВНАЯ ОЦЕНКА ТРАНСПОРТНО-ЛОГИСТИЧЕСКОГО ОБЕСПЕЧЕНИЯ  ПРОЕКТОВ ОСВОЕНИЯ УВС С МОРСКОЙ ТРАНСПОРТИРОВКОЙ </vt:lpstr>
      <vt:lpstr>ВОЗМОЖНОСТЬ КРУГЛОГОДИЧНОЙ РАБОТЫ  АВАРИЙНО-СПАСАТЕЛЬНЫХ СУДОВ ФГБУ "МОРСПАССЛУЖБА" </vt:lpstr>
      <vt:lpstr>РАЙОНЫ АВИАЦИОННОЙ (ВЕРТОЛЕТНОЙ) НЕДОСТУПНОСТИ АКВАТОРИИ СЕВМОРПУТИ  ДЛЯ ПРОВЕДЕНИЯ АВАРИЙНО-СПАСАТЕЛЬНЫХ ОПЕРАЦИЙ</vt:lpstr>
      <vt:lpstr>НЕКОТОРЫЕ  ВЫВОДЫ И ПРЕДЛОЖЕНИЯ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mgrigoriev</dc:creator>
  <cp:lastModifiedBy>Учетная запись Майкрософт</cp:lastModifiedBy>
  <cp:revision>45</cp:revision>
  <cp:lastPrinted>2023-05-24T05:40:20Z</cp:lastPrinted>
  <dcterms:created xsi:type="dcterms:W3CDTF">2023-05-22T10:44:51Z</dcterms:created>
  <dcterms:modified xsi:type="dcterms:W3CDTF">2023-05-25T10:36:29Z</dcterms:modified>
</cp:coreProperties>
</file>