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66" r:id="rId3"/>
    <p:sldId id="267" r:id="rId4"/>
    <p:sldId id="360" r:id="rId5"/>
    <p:sldId id="258" r:id="rId6"/>
    <p:sldId id="269" r:id="rId7"/>
    <p:sldId id="259" r:id="rId8"/>
    <p:sldId id="260" r:id="rId9"/>
    <p:sldId id="358" r:id="rId10"/>
    <p:sldId id="264" r:id="rId11"/>
    <p:sldId id="262" r:id="rId12"/>
    <p:sldId id="268" r:id="rId13"/>
    <p:sldId id="263" r:id="rId14"/>
    <p:sldId id="359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49" autoAdjust="0"/>
    <p:restoredTop sz="94660"/>
  </p:normalViewPr>
  <p:slideViewPr>
    <p:cSldViewPr snapToGrid="0">
      <p:cViewPr varScale="1">
        <p:scale>
          <a:sx n="93" d="100"/>
          <a:sy n="93" d="100"/>
        </p:scale>
        <p:origin x="3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4A21A-7886-4B12-8CD7-4CC286FC2982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35960-EBCE-4908-A7E5-EB1EEBA99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0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5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55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16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88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08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70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7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44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437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021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76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89A7D-299E-41DA-ABB3-5591616625CB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1CFB9-FA92-4DE4-8BFD-38F96AB2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53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emf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F6FE43-A164-4391-8DB3-A3C06CEA1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37" y="1561710"/>
            <a:ext cx="9144000" cy="1010040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Комплексные исследования ЛАШ в рамках задач освоения шельфа России за последние 20 лет. 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Успехи и проблемы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3F17F93-D66D-417C-83D7-CF296D8AB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812" y="4478338"/>
            <a:ext cx="1543050" cy="6651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400" dirty="0"/>
              <a:t>ФГБУ «ААНИИ»</a:t>
            </a:r>
          </a:p>
          <a:p>
            <a:pPr>
              <a:lnSpc>
                <a:spcPct val="100000"/>
              </a:lnSpc>
            </a:pPr>
            <a:r>
              <a:rPr lang="ru-RU" sz="1400" dirty="0"/>
              <a:t>24 мая 2023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BD45AAE-C375-49B8-ACED-A2834F61789E}"/>
              </a:ext>
            </a:extLst>
          </p:cNvPr>
          <p:cNvSpPr/>
          <p:nvPr/>
        </p:nvSpPr>
        <p:spPr>
          <a:xfrm>
            <a:off x="2251108" y="3347246"/>
            <a:ext cx="4641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 Лаборатории «Арктик-шельф»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им. Г.К. Зубакина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876BB14-BD98-4F7A-8E5C-EF99F339BD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" y="-15694"/>
            <a:ext cx="9210675" cy="57432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FAE791B-FBC5-41E5-9D9A-B845F6FF1D53}"/>
              </a:ext>
            </a:extLst>
          </p:cNvPr>
          <p:cNvSpPr/>
          <p:nvPr/>
        </p:nvSpPr>
        <p:spPr>
          <a:xfrm>
            <a:off x="1497805" y="623706"/>
            <a:ext cx="6148389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300" dirty="0">
                <a:solidFill>
                  <a:srgbClr val="002060"/>
                </a:solidFill>
              </a:rPr>
              <a:t>Научно-деловая конференция POLAR-2023</a:t>
            </a:r>
          </a:p>
        </p:txBody>
      </p:sp>
    </p:spTree>
    <p:extLst>
      <p:ext uri="{BB962C8B-B14F-4D97-AF65-F5344CB8AC3E}">
        <p14:creationId xmlns:p14="http://schemas.microsoft.com/office/powerpoint/2010/main" val="1391467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5D9052B-1FF5-41D6-B094-3AACE0871E05}"/>
              </a:ext>
            </a:extLst>
          </p:cNvPr>
          <p:cNvSpPr/>
          <p:nvPr/>
        </p:nvSpPr>
        <p:spPr>
          <a:xfrm>
            <a:off x="593925" y="0"/>
            <a:ext cx="8640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Районы работ коллектива ЛАШ (полевые + аналитические )</a:t>
            </a:r>
            <a:endParaRPr lang="ru-RU" sz="21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3370011-E166-402E-A3E7-E949BDE093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" t="4968" r="1480" b="4027"/>
          <a:stretch/>
        </p:blipFill>
        <p:spPr>
          <a:xfrm>
            <a:off x="72000" y="621011"/>
            <a:ext cx="9000000" cy="430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06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FB51793-1E15-40A3-B76C-0B68CC8089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" t="10311" r="3831" b="4323"/>
          <a:stretch/>
        </p:blipFill>
        <p:spPr>
          <a:xfrm>
            <a:off x="1151999" y="631883"/>
            <a:ext cx="6840000" cy="451161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0F5B3D2-E3F3-44B2-A187-BBA5F97099D6}"/>
              </a:ext>
            </a:extLst>
          </p:cNvPr>
          <p:cNvSpPr/>
          <p:nvPr/>
        </p:nvSpPr>
        <p:spPr>
          <a:xfrm>
            <a:off x="-1" y="0"/>
            <a:ext cx="9144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Основные объекты в Западной Арктике, их изученность и степень реализации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92664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376B9B5-F36A-4DD4-A8B5-987F865FC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6" y="403035"/>
            <a:ext cx="6648883" cy="465568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02006F5-41EF-480A-B24A-7441846E564C}"/>
              </a:ext>
            </a:extLst>
          </p:cNvPr>
          <p:cNvSpPr/>
          <p:nvPr/>
        </p:nvSpPr>
        <p:spPr>
          <a:xfrm>
            <a:off x="6795369" y="341191"/>
            <a:ext cx="22960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33"/>
              </a:spcAft>
            </a:pPr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П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1</a:t>
            </a:r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 последние 20 лет в освоении Арктического шельфа РФ четко виден переход от акваторий с относительно легкими ледовыми условиям в акватории с более суровыми условиями (на Восток).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EEFFD23-E79D-4EBF-A2DA-896D7B9F9481}"/>
              </a:ext>
            </a:extLst>
          </p:cNvPr>
          <p:cNvSpPr/>
          <p:nvPr/>
        </p:nvSpPr>
        <p:spPr>
          <a:xfrm>
            <a:off x="6795368" y="3021136"/>
            <a:ext cx="22960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Наблюдается эволюция индустрии добычи на шельфе, связанная с развитием технологий бурения / добычи / транспортировки УВ сырья (подтверждается похожими тенденциями за рубежом)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xmlns="" id="{ACE30AE4-3709-4B45-B52D-A1D5E174B340}"/>
              </a:ext>
            </a:extLst>
          </p:cNvPr>
          <p:cNvSpPr/>
          <p:nvPr/>
        </p:nvSpPr>
        <p:spPr>
          <a:xfrm>
            <a:off x="7791666" y="2372516"/>
            <a:ext cx="209551" cy="560959"/>
          </a:xfrm>
          <a:prstGeom prst="downArrow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DF7B06C-12A3-47CF-B1B4-590BB029858F}"/>
              </a:ext>
            </a:extLst>
          </p:cNvPr>
          <p:cNvSpPr/>
          <p:nvPr/>
        </p:nvSpPr>
        <p:spPr>
          <a:xfrm>
            <a:off x="2704232" y="-25709"/>
            <a:ext cx="34688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Наблюдаемые тенденции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9519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2775D29-F5A4-411A-92B3-52BE730A80C2}"/>
              </a:ext>
            </a:extLst>
          </p:cNvPr>
          <p:cNvSpPr/>
          <p:nvPr/>
        </p:nvSpPr>
        <p:spPr>
          <a:xfrm>
            <a:off x="2631865" y="-18216"/>
            <a:ext cx="362374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Наблюдаемые тенденции</a:t>
            </a:r>
            <a:endParaRPr lang="ru-RU" sz="21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380640A-4D4F-429F-AA5F-9408FE634E16}"/>
              </a:ext>
            </a:extLst>
          </p:cNvPr>
          <p:cNvSpPr/>
          <p:nvPr/>
        </p:nvSpPr>
        <p:spPr>
          <a:xfrm>
            <a:off x="0" y="34350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П2. </a:t>
            </a:r>
            <a:r>
              <a:rPr lang="ru-RU" sz="1600" dirty="0"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Происходит изменение приоритетов исследований – смещение с  открытого моря в прибрежные районы (вплоть до устьевых и речных участков).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2C05340-E5C1-4AC1-932D-0CF865F274E1}"/>
              </a:ext>
            </a:extLst>
          </p:cNvPr>
          <p:cNvSpPr/>
          <p:nvPr/>
        </p:nvSpPr>
        <p:spPr>
          <a:xfrm>
            <a:off x="0" y="1240178"/>
            <a:ext cx="4133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</a:rPr>
              <a:t>Облегчает работы: 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/>
              <a:t>возможность размещения полевых баз на берегу, использования береговой инфраструктуры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/>
              <a:t>большая безопасность персонала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/>
              <a:t>наличие береговых ГМС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F908C42-004B-47FB-B38C-F07CCBBF8FDB}"/>
              </a:ext>
            </a:extLst>
          </p:cNvPr>
          <p:cNvSpPr/>
          <p:nvPr/>
        </p:nvSpPr>
        <p:spPr>
          <a:xfrm>
            <a:off x="4395137" y="1260975"/>
            <a:ext cx="47002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Осложняет работы: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повышенное антропогенное влияние на природные процессы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дополнительные ограничения  на условия выполнения работ со стороны местных администраций, операторов ЛУ и т.п.</a:t>
            </a: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xmlns="" id="{BBCE150A-9AE8-48D3-A76F-41C67189DDBD}"/>
              </a:ext>
            </a:extLst>
          </p:cNvPr>
          <p:cNvSpPr/>
          <p:nvPr/>
        </p:nvSpPr>
        <p:spPr>
          <a:xfrm rot="4234072">
            <a:off x="3687910" y="553781"/>
            <a:ext cx="209551" cy="1100675"/>
          </a:xfrm>
          <a:prstGeom prst="downArrow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xmlns="" id="{77BC3DCF-7A15-4756-BA5C-EB30D30FEE6F}"/>
              </a:ext>
            </a:extLst>
          </p:cNvPr>
          <p:cNvSpPr/>
          <p:nvPr/>
        </p:nvSpPr>
        <p:spPr>
          <a:xfrm rot="17196613">
            <a:off x="5024548" y="543064"/>
            <a:ext cx="209551" cy="1100675"/>
          </a:xfrm>
          <a:prstGeom prst="downArrow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C9675C7-9FC5-4C5B-B1B1-97058A02F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000" y="2787364"/>
            <a:ext cx="5616000" cy="235613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6A0255C-028D-4812-82BF-B9ADA537EA09}"/>
              </a:ext>
            </a:extLst>
          </p:cNvPr>
          <p:cNvSpPr/>
          <p:nvPr/>
        </p:nvSpPr>
        <p:spPr>
          <a:xfrm>
            <a:off x="0" y="4157896"/>
            <a:ext cx="352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Серия космических снимков северной части акватории Обской губы за 15 (а), 20 (б) и 21 (в) июня 2018 г. </a:t>
            </a:r>
          </a:p>
          <a:p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(Виноградов и др., 2023)</a:t>
            </a:r>
          </a:p>
        </p:txBody>
      </p:sp>
    </p:spTree>
    <p:extLst>
      <p:ext uri="{BB962C8B-B14F-4D97-AF65-F5344CB8AC3E}">
        <p14:creationId xmlns:p14="http://schemas.microsoft.com/office/powerpoint/2010/main" val="378524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2C94B2E-404B-4F02-8579-F4533B8C4BC9}"/>
              </a:ext>
            </a:extLst>
          </p:cNvPr>
          <p:cNvSpPr/>
          <p:nvPr/>
        </p:nvSpPr>
        <p:spPr>
          <a:xfrm>
            <a:off x="15594" y="307777"/>
            <a:ext cx="91128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П2.</a:t>
            </a:r>
            <a:r>
              <a:rPr lang="ru-RU" sz="1600" dirty="0"/>
              <a:t> В целом ситуация свидетельствует о новой, более «углубленной» фазе освоения шельфа Российской Арктики, обусловленной следующими обстоятельствами: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/>
              <a:t>наличие большого количества месторождений на берегу/мелководье (определяет  т.н. «экстенсивный путь развития»), 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/>
              <a:t>отсутствие технологий арктической глубоководной добычи УВ в России (упадок промышленности в 1990-х, «купим, все что нужно», недофинансирование науки/производства).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36C7F19-2BF0-43E4-A3F6-4D1E7CA51896}"/>
              </a:ext>
            </a:extLst>
          </p:cNvPr>
          <p:cNvSpPr/>
          <p:nvPr/>
        </p:nvSpPr>
        <p:spPr>
          <a:xfrm>
            <a:off x="2641390" y="-18216"/>
            <a:ext cx="362374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Наблюдаемые тенденции</a:t>
            </a:r>
            <a:endParaRPr lang="ru-RU" sz="21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F2964F-CD5D-4FDA-AD32-AAEE5CAA12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2"/>
          <a:stretch/>
        </p:blipFill>
        <p:spPr>
          <a:xfrm>
            <a:off x="2311264" y="2041192"/>
            <a:ext cx="4284000" cy="279453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106174F-CB89-468A-9311-D4159354C2FB}"/>
              </a:ext>
            </a:extLst>
          </p:cNvPr>
          <p:cNvSpPr/>
          <p:nvPr/>
        </p:nvSpPr>
        <p:spPr>
          <a:xfrm>
            <a:off x="1827128" y="4835723"/>
            <a:ext cx="52522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Месторождения УВ на шельфе Баренцева и Карского морей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95996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3580F93-FA21-4799-9D59-885ABC8951D5}"/>
              </a:ext>
            </a:extLst>
          </p:cNvPr>
          <p:cNvSpPr/>
          <p:nvPr/>
        </p:nvSpPr>
        <p:spPr>
          <a:xfrm>
            <a:off x="2641587" y="-68020"/>
            <a:ext cx="362374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Наблюдаемые тенденции</a:t>
            </a:r>
            <a:endParaRPr lang="ru-RU" sz="21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090603B-1FE4-4E13-9EB8-6BB01B3E72B4}"/>
              </a:ext>
            </a:extLst>
          </p:cNvPr>
          <p:cNvSpPr/>
          <p:nvPr/>
        </p:nvSpPr>
        <p:spPr>
          <a:xfrm>
            <a:off x="0" y="26916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П3.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связи с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п.2 (смещение интереса в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прибрежные районы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увеличилось число работ, связанных с проектированием / строительством объектов портовой / береговой инфраструктуры (терминалы, порты, различные ледозащитные сооружения)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7896946-C6B3-432C-B053-CE2D4AF3C3B4}"/>
              </a:ext>
            </a:extLst>
          </p:cNvPr>
          <p:cNvSpPr/>
          <p:nvPr/>
        </p:nvSpPr>
        <p:spPr>
          <a:xfrm>
            <a:off x="3837519" y="1830629"/>
            <a:ext cx="530648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/>
              <a:t>Появление у Заказчиков интереса к "рекомендациям в проект" (компоновка, конструктив) для его оптимизации в смысле снижения ледовых нагрузок (и др. негативного воздействия).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/>
              <a:t>Добавление к ледовым и г/м изысканиям задач в области инженерии и проектирования (расчеты нагрузок </a:t>
            </a:r>
            <a:r>
              <a:rPr lang="ru-RU" sz="1600" dirty="0" err="1"/>
              <a:t>и.т.п</a:t>
            </a:r>
            <a:r>
              <a:rPr lang="ru-RU" sz="1600" dirty="0"/>
              <a:t>.).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/>
              <a:t>Возникновение новых задач (которых не было 7-10 лет назад) – </a:t>
            </a:r>
            <a:r>
              <a:rPr lang="ru-RU" sz="1600" dirty="0">
                <a:solidFill>
                  <a:srgbClr val="C00000"/>
                </a:solidFill>
              </a:rPr>
              <a:t>моделирование работы отдельных элементов транспортной инфраструктуры (ледовых каналов, функционирование замерзающих портов).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F2FE1CC5-6718-4B75-BC89-0A0FAF0C2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0" y="1152680"/>
            <a:ext cx="2880000" cy="155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xmlns="" id="{996DBAD7-E387-4EA1-BE39-B62E6343E561}"/>
              </a:ext>
            </a:extLst>
          </p:cNvPr>
          <p:cNvSpPr/>
          <p:nvPr/>
        </p:nvSpPr>
        <p:spPr>
          <a:xfrm>
            <a:off x="6735482" y="1090093"/>
            <a:ext cx="245036" cy="720873"/>
          </a:xfrm>
          <a:prstGeom prst="downArrow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3D225E1-F4B2-46C7-8D18-A35AA7AD3B37}"/>
              </a:ext>
            </a:extLst>
          </p:cNvPr>
          <p:cNvSpPr/>
          <p:nvPr/>
        </p:nvSpPr>
        <p:spPr>
          <a:xfrm>
            <a:off x="0" y="2761730"/>
            <a:ext cx="3837519" cy="49244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lnSpc>
                <a:spcPct val="80000"/>
              </a:lnSpc>
            </a:pP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</a:rPr>
              <a:t>Расчет толщины ледяной каши в канале (м), в зависимости от коэффициента заполнения</a:t>
            </a:r>
            <a:endParaRPr lang="ru-RU" sz="1200" b="1" dirty="0">
              <a:solidFill>
                <a:srgbClr val="C00000"/>
              </a:solidFill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xmlns="" id="{C5F3920D-C6B4-4CF5-A0DD-409EA445E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9" y="3154073"/>
            <a:ext cx="2880000" cy="160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63C13A93-E328-4B08-B73B-F3974C564F14}"/>
              </a:ext>
            </a:extLst>
          </p:cNvPr>
          <p:cNvSpPr/>
          <p:nvPr/>
        </p:nvSpPr>
        <p:spPr>
          <a:xfrm>
            <a:off x="0" y="4755702"/>
            <a:ext cx="400050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>
                <a:solidFill>
                  <a:srgbClr val="C00000"/>
                </a:solidFill>
              </a:rPr>
              <a:t>Результаты расчетов эволюции льда и ледовых каналов при большом трафике в суровую зиму</a:t>
            </a:r>
          </a:p>
        </p:txBody>
      </p:sp>
    </p:spTree>
    <p:extLst>
      <p:ext uri="{BB962C8B-B14F-4D97-AF65-F5344CB8AC3E}">
        <p14:creationId xmlns:p14="http://schemas.microsoft.com/office/powerpoint/2010/main" val="3919450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132AD9A-ABDE-447E-8300-0924163AA459}"/>
              </a:ext>
            </a:extLst>
          </p:cNvPr>
          <p:cNvSpPr/>
          <p:nvPr/>
        </p:nvSpPr>
        <p:spPr>
          <a:xfrm>
            <a:off x="0" y="0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П3. 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2E9E918-3D92-4B4F-8060-A42A5C56C4F9}"/>
              </a:ext>
            </a:extLst>
          </p:cNvPr>
          <p:cNvSpPr/>
          <p:nvPr/>
        </p:nvSpPr>
        <p:spPr>
          <a:xfrm>
            <a:off x="390525" y="0"/>
            <a:ext cx="8753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Имитационное моделирование транспортных операций с учетом гидрометеорологических факторов</a:t>
            </a:r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22374B1-02A2-4DC9-A17D-6489EA34DD67}"/>
              </a:ext>
            </a:extLst>
          </p:cNvPr>
          <p:cNvSpPr txBox="1"/>
          <p:nvPr/>
        </p:nvSpPr>
        <p:spPr>
          <a:xfrm>
            <a:off x="0" y="539382"/>
            <a:ext cx="9143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Имитационное моделирование (ПО </a:t>
            </a:r>
            <a:r>
              <a:rPr lang="en-US" sz="1600" dirty="0" err="1"/>
              <a:t>AnyLogic</a:t>
            </a:r>
            <a:r>
              <a:rPr lang="en-US" sz="1600" dirty="0"/>
              <a:t> Pro</a:t>
            </a:r>
            <a:r>
              <a:rPr lang="ru-RU" sz="1600" dirty="0"/>
              <a:t>) </a:t>
            </a:r>
            <a:r>
              <a:rPr lang="ru-RU" sz="1600" b="0" i="0" dirty="0">
                <a:effectLst/>
                <a:latin typeface="Rubik"/>
              </a:rPr>
              <a:t>дает возможность наблюдать поведение реальной системы во времени с необходимым уровнем детальности, иными словами позволяет безопасно применить и проанализировать возможные сценарии "что если</a:t>
            </a:r>
            <a:r>
              <a:rPr lang="en-US" sz="1600" dirty="0">
                <a:latin typeface="Rubik"/>
              </a:rPr>
              <a:t>…</a:t>
            </a:r>
            <a:r>
              <a:rPr lang="ru-RU" sz="1600" b="0" i="0" dirty="0">
                <a:effectLst/>
                <a:latin typeface="Rubik"/>
              </a:rPr>
              <a:t>".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54EEF27-8F36-42A1-9348-71441C694A6E}"/>
              </a:ext>
            </a:extLst>
          </p:cNvPr>
          <p:cNvSpPr txBox="1"/>
          <p:nvPr/>
        </p:nvSpPr>
        <p:spPr>
          <a:xfrm>
            <a:off x="0" y="1388626"/>
            <a:ext cx="3302195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Пример решаемой задачи: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с учетом комплексного воздействия г/м факторов выполнить имитационное моделирование работы порта и оценить время обработки судна в акватории терминала и у причала;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определить значение коэффициента использования бюджета рабочего времени терминала;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выполнить расчет необходимого объема резервуарного парка с учетом простоя терминала;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оценить время занятости причалов.</a:t>
            </a:r>
          </a:p>
          <a:p>
            <a:pPr algn="just"/>
            <a:endParaRPr lang="ru-RU" sz="5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77F91CE-9A17-4531-BD43-7DA2730C82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r="6549"/>
          <a:stretch/>
        </p:blipFill>
        <p:spPr bwMode="auto">
          <a:xfrm>
            <a:off x="3302194" y="1388626"/>
            <a:ext cx="5841805" cy="2525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09F5E9F-1A73-438A-8FB5-60F538D6C66F}"/>
              </a:ext>
            </a:extLst>
          </p:cNvPr>
          <p:cNvSpPr txBox="1"/>
          <p:nvPr/>
        </p:nvSpPr>
        <p:spPr>
          <a:xfrm>
            <a:off x="3797637" y="3897005"/>
            <a:ext cx="5346362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Исходные данные:</a:t>
            </a:r>
          </a:p>
          <a:p>
            <a:endParaRPr lang="ru-RU" sz="5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данные о параметрах порта: схема порта, координаты основных объектов и параметры путей движения, время проведения основных операций;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метеорологические данные, влияющие на его работу.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312633D-4C74-4489-B7B5-D023FA4FA2C7}"/>
              </a:ext>
            </a:extLst>
          </p:cNvPr>
          <p:cNvSpPr/>
          <p:nvPr/>
        </p:nvSpPr>
        <p:spPr>
          <a:xfrm>
            <a:off x="6061242" y="1540429"/>
            <a:ext cx="30827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/>
              <a:t>Объект: </a:t>
            </a:r>
            <a:r>
              <a:rPr lang="ru-RU" sz="1400" i="1" dirty="0"/>
              <a:t>бухта Север </a:t>
            </a:r>
          </a:p>
          <a:p>
            <a:pPr algn="just"/>
            <a:r>
              <a:rPr lang="ru-RU" sz="1400" i="1" dirty="0"/>
              <a:t>(Енисейский залив, Карское море)</a:t>
            </a:r>
          </a:p>
        </p:txBody>
      </p:sp>
    </p:spTree>
    <p:extLst>
      <p:ext uri="{BB962C8B-B14F-4D97-AF65-F5344CB8AC3E}">
        <p14:creationId xmlns:p14="http://schemas.microsoft.com/office/powerpoint/2010/main" val="789376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07C3B5D-EADE-4B41-A788-A56BE6968FE7}"/>
              </a:ext>
            </a:extLst>
          </p:cNvPr>
          <p:cNvSpPr/>
          <p:nvPr/>
        </p:nvSpPr>
        <p:spPr>
          <a:xfrm>
            <a:off x="-66675" y="-94670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П3. 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0B52EE2-4E00-48E4-92C3-973866128F5F}"/>
              </a:ext>
            </a:extLst>
          </p:cNvPr>
          <p:cNvSpPr/>
          <p:nvPr/>
        </p:nvSpPr>
        <p:spPr>
          <a:xfrm>
            <a:off x="466726" y="-79281"/>
            <a:ext cx="87534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Имитационное моделирование транспортных операций с учетом г/м факторов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BEA29A9-0151-4522-9C5A-703BF7F7638D}"/>
              </a:ext>
            </a:extLst>
          </p:cNvPr>
          <p:cNvSpPr/>
          <p:nvPr/>
        </p:nvSpPr>
        <p:spPr>
          <a:xfrm>
            <a:off x="5991225" y="369332"/>
            <a:ext cx="3057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Визуализация модели и</a:t>
            </a:r>
            <a:br>
              <a:rPr lang="ru-RU" sz="1600" b="1" dirty="0"/>
            </a:br>
            <a:r>
              <a:rPr lang="ru-RU" sz="1600" b="1" dirty="0"/>
              <a:t>результаты моделирования</a:t>
            </a:r>
            <a:endParaRPr lang="ru-RU" sz="16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63881584-5BD7-4993-9765-1E654A84DBE3}"/>
              </a:ext>
            </a:extLst>
          </p:cNvPr>
          <p:cNvSpPr txBox="1">
            <a:spLocks/>
          </p:cNvSpPr>
          <p:nvPr/>
        </p:nvSpPr>
        <p:spPr>
          <a:xfrm>
            <a:off x="5466675" y="954106"/>
            <a:ext cx="3677325" cy="4137959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400" dirty="0"/>
              <a:t>Имитационная модель учитывает основные особенности работы порта и позволяет оценить следующие характеристики: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продолжительность обслуживания судна в порту;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время ожидания судна в очереди;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время пребывания судна на акватории порта;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число занятых причалов;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время работы каждого из причалов;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длина очереди;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объем отгруженной нефти;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частота и продолжительность отключения подачи нефти в резервуарный парк.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F556A95-2F0D-447D-B219-03E6CEB7AE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t="2620" r="6109"/>
          <a:stretch/>
        </p:blipFill>
        <p:spPr>
          <a:xfrm>
            <a:off x="66675" y="290051"/>
            <a:ext cx="5304750" cy="479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42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3BACF81-ED01-4847-A6DB-542C1FB05113}"/>
              </a:ext>
            </a:extLst>
          </p:cNvPr>
          <p:cNvSpPr/>
          <p:nvPr/>
        </p:nvSpPr>
        <p:spPr>
          <a:xfrm>
            <a:off x="2760125" y="16614"/>
            <a:ext cx="362374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Наблюдаемые тенденции</a:t>
            </a:r>
            <a:endParaRPr lang="ru-RU" sz="21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27AE9EC-6E5F-4D3C-ABD0-A231AC4E2052}"/>
              </a:ext>
            </a:extLst>
          </p:cNvPr>
          <p:cNvSpPr/>
          <p:nvPr/>
        </p:nvSpPr>
        <p:spPr>
          <a:xfrm>
            <a:off x="-1" y="224363"/>
            <a:ext cx="82057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П4. 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Снижение "масштабов" исследований – в настоящее время нет проектов уровня "ШГКМ", "Приразломная", проекты РН, «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Сабетта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Проекты стали более короткими по времени исполнения, меньше по стоимости. «Старые проекты» - (1-3 года и более), современные -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(3-4 мес.).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9E6C4A8-B6EF-4523-8866-A3FE30817093}"/>
              </a:ext>
            </a:extLst>
          </p:cNvPr>
          <p:cNvSpPr/>
          <p:nvPr/>
        </p:nvSpPr>
        <p:spPr>
          <a:xfrm>
            <a:off x="1157286" y="1920026"/>
            <a:ext cx="680561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Возможные причины: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Изучены основные интересные объекты на шельфе?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 к объектам, расположенным на берегу (см. </a:t>
            </a:r>
            <a:r>
              <a:rPr lang="ru-RU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п.2</a:t>
            </a:r>
            <a:r>
              <a:rPr lang="ru-RU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)?</a:t>
            </a:r>
          </a:p>
          <a:p>
            <a:pPr algn="ctr"/>
            <a:endParaRPr lang="ru-RU" sz="5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5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 адаптации к ситуации!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7DD3C19-E00D-4FB0-840A-9C68E0F3C1FA}"/>
              </a:ext>
            </a:extLst>
          </p:cNvPr>
          <p:cNvSpPr/>
          <p:nvPr/>
        </p:nvSpPr>
        <p:spPr>
          <a:xfrm>
            <a:off x="23810" y="3573840"/>
            <a:ext cx="82057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рамках крупных «относительно старых» проектов («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Сабетта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», «Салман») время от времени проводятся уточнения (доп. небольшие проекты).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рамках «еще более ранних» проектов периодически возникают работы, связанные с уточнением ряда характеристик ледового режима (например – изучение параметров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айсбергопродуцирующих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ледников и айсбергов по проекту ШГКМ в рамках «обновления» информации о проекте).</a:t>
            </a:r>
          </a:p>
        </p:txBody>
      </p:sp>
      <p:sp>
        <p:nvSpPr>
          <p:cNvPr id="10" name="Стрелка: изогнутая влево 9">
            <a:extLst>
              <a:ext uri="{FF2B5EF4-FFF2-40B4-BE49-F238E27FC236}">
                <a16:creationId xmlns:a16="http://schemas.microsoft.com/office/drawing/2014/main" xmlns="" id="{0A524FED-973A-4C2D-BD25-B46060220F38}"/>
              </a:ext>
            </a:extLst>
          </p:cNvPr>
          <p:cNvSpPr/>
          <p:nvPr/>
        </p:nvSpPr>
        <p:spPr>
          <a:xfrm>
            <a:off x="8229601" y="819149"/>
            <a:ext cx="852023" cy="3781425"/>
          </a:xfrm>
          <a:prstGeom prst="curved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621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A88D8FF-8C41-497B-87A9-8903C19911EA}"/>
              </a:ext>
            </a:extLst>
          </p:cNvPr>
          <p:cNvSpPr/>
          <p:nvPr/>
        </p:nvSpPr>
        <p:spPr>
          <a:xfrm>
            <a:off x="2760124" y="-71873"/>
            <a:ext cx="362374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Наблюдаемые тенденции</a:t>
            </a:r>
            <a:endParaRPr lang="ru-RU" sz="21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EF89F9A-CAC7-4921-9158-9B70973D12CB}"/>
              </a:ext>
            </a:extLst>
          </p:cNvPr>
          <p:cNvSpPr/>
          <p:nvPr/>
        </p:nvSpPr>
        <p:spPr>
          <a:xfrm>
            <a:off x="-1" y="27664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П5.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разработкой отечественных ГОСТ/СП и адаптацией иностранных стандартов, произошла закономерная конкретизация вопросов, которые заказчики формулируют в ТЗ.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3611D23-9EC0-4E82-B26A-7DE00A9EEC70}"/>
              </a:ext>
            </a:extLst>
          </p:cNvPr>
          <p:cNvSpPr/>
          <p:nvPr/>
        </p:nvSpPr>
        <p:spPr>
          <a:xfrm>
            <a:off x="819241" y="1122840"/>
            <a:ext cx="78009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Свидетельство прогресса в освоении шельфа, "Заказчик стал грамотнее"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xmlns="" id="{E285864E-896E-4B73-9617-E9E3FCF69EC0}"/>
              </a:ext>
            </a:extLst>
          </p:cNvPr>
          <p:cNvSpPr/>
          <p:nvPr/>
        </p:nvSpPr>
        <p:spPr>
          <a:xfrm>
            <a:off x="4719728" y="826108"/>
            <a:ext cx="245036" cy="378206"/>
          </a:xfrm>
          <a:prstGeom prst="downArrow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0C12DA3-84D7-42A8-A6A2-A1B4059E65A4}"/>
              </a:ext>
            </a:extLst>
          </p:cNvPr>
          <p:cNvSpPr/>
          <p:nvPr/>
        </p:nvSpPr>
        <p:spPr>
          <a:xfrm>
            <a:off x="-1" y="1553542"/>
            <a:ext cx="90704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П6.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20 лет уровень специалистов ЛАШ вырос: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851E3DE-2B33-417E-BED3-BE2B9CF04B45}"/>
              </a:ext>
            </a:extLst>
          </p:cNvPr>
          <p:cNvSpPr/>
          <p:nvPr/>
        </p:nvSpPr>
        <p:spPr>
          <a:xfrm>
            <a:off x="769001" y="1871090"/>
            <a:ext cx="8391525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работе Подкомитета «Арктические операции» ТК по стандартизации «Нефтяная и газовая промышленность» (ПК9/ТК023),</a:t>
            </a:r>
          </a:p>
          <a:p>
            <a:pPr algn="just"/>
            <a:endParaRPr lang="ru-RU" sz="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Исправление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 38.13330.2018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Нагрузки и воздействия на гидротехнические сооружения (волновые, ледовые и от судов). СНиП 2.06.04-82* (с Изменением N1);</a:t>
            </a:r>
          </a:p>
          <a:p>
            <a:pPr algn="just"/>
            <a:endParaRPr lang="ru-RU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Составление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 504.1325800.2021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«Инженерные изыскания для строительства на континентальном шельфе. Общие требования»</a:t>
            </a:r>
          </a:p>
          <a:p>
            <a:pPr algn="just"/>
            <a:endParaRPr lang="ru-RU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Составление и редакция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ГОСТ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Проектирование систем управления ледовой обстановкой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Арктические операции. Нефтяная и газовая промышленность.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C71AFC5-42CD-46A4-96D6-85BE9B5076FA}"/>
              </a:ext>
            </a:extLst>
          </p:cNvPr>
          <p:cNvSpPr/>
          <p:nvPr/>
        </p:nvSpPr>
        <p:spPr>
          <a:xfrm>
            <a:off x="97397" y="4804946"/>
            <a:ext cx="89288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большей части – работа на добровольных началах, за «авторитет»)</a:t>
            </a:r>
          </a:p>
        </p:txBody>
      </p:sp>
    </p:spTree>
    <p:extLst>
      <p:ext uri="{BB962C8B-B14F-4D97-AF65-F5344CB8AC3E}">
        <p14:creationId xmlns:p14="http://schemas.microsoft.com/office/powerpoint/2010/main" val="322104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5D2DD54-D3CB-4408-AABD-60B725F959A2}"/>
              </a:ext>
            </a:extLst>
          </p:cNvPr>
          <p:cNvSpPr/>
          <p:nvPr/>
        </p:nvSpPr>
        <p:spPr>
          <a:xfrm>
            <a:off x="-24497" y="237441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П6.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Применение современных измерительных комплексов  для определения морфометрических характеристик айсбергов, бесконтактного измерения толщины льда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C802668-DE85-4713-886B-4F5F8DDB5F5E}"/>
              </a:ext>
            </a:extLst>
          </p:cNvPr>
          <p:cNvSpPr/>
          <p:nvPr/>
        </p:nvSpPr>
        <p:spPr>
          <a:xfrm>
            <a:off x="2760125" y="-53548"/>
            <a:ext cx="362374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Наблюдаемые тенденции</a:t>
            </a:r>
            <a:endParaRPr lang="ru-RU" sz="2100" b="1" dirty="0"/>
          </a:p>
        </p:txBody>
      </p:sp>
      <p:pic>
        <p:nvPicPr>
          <p:cNvPr id="4" name="Рисунок 4" descr="P1020998.JPG">
            <a:extLst>
              <a:ext uri="{FF2B5EF4-FFF2-40B4-BE49-F238E27FC236}">
                <a16:creationId xmlns:a16="http://schemas.microsoft.com/office/drawing/2014/main" xmlns="" id="{3496D00C-E67A-4C09-B13A-B824FE1755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3906" t="19791" r="1563" b="18750"/>
          <a:stretch>
            <a:fillRect/>
          </a:stretch>
        </p:blipFill>
        <p:spPr bwMode="auto">
          <a:xfrm>
            <a:off x="0" y="2649379"/>
            <a:ext cx="1908000" cy="930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БПЛА Supercam X6M2">
            <a:extLst>
              <a:ext uri="{FF2B5EF4-FFF2-40B4-BE49-F238E27FC236}">
                <a16:creationId xmlns:a16="http://schemas.microsoft.com/office/drawing/2014/main" xmlns="" id="{CE9243EF-DB42-475F-BC80-984450B3C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8843"/>
            <a:ext cx="1908000" cy="1178470"/>
          </a:xfrm>
          <a:prstGeom prst="rect">
            <a:avLst/>
          </a:prstGeom>
          <a:noFill/>
        </p:spPr>
      </p:pic>
      <p:pic>
        <p:nvPicPr>
          <p:cNvPr id="6" name="Picture 2" descr="D:\КОНФЕРЕНЦИИ\2019\МАЙ-Руслан\Фото_Гидрограф\IMG_1950.JPG">
            <a:extLst>
              <a:ext uri="{FF2B5EF4-FFF2-40B4-BE49-F238E27FC236}">
                <a16:creationId xmlns:a16="http://schemas.microsoft.com/office/drawing/2014/main" xmlns="" id="{24846C60-93A4-4605-ADF7-3754606A3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19048"/>
          <a:stretch>
            <a:fillRect/>
          </a:stretch>
        </p:blipFill>
        <p:spPr bwMode="auto">
          <a:xfrm>
            <a:off x="3885621" y="977576"/>
            <a:ext cx="1512000" cy="1838115"/>
          </a:xfrm>
          <a:prstGeom prst="rect">
            <a:avLst/>
          </a:prstGeom>
          <a:noFill/>
        </p:spPr>
      </p:pic>
      <p:pic>
        <p:nvPicPr>
          <p:cNvPr id="7" name="Picture 5" descr="944">
            <a:extLst>
              <a:ext uri="{FF2B5EF4-FFF2-40B4-BE49-F238E27FC236}">
                <a16:creationId xmlns:a16="http://schemas.microsoft.com/office/drawing/2014/main" xmlns="" id="{A319B843-56BB-4F77-B32D-5554F7F24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5" r="10257" b="19186"/>
          <a:stretch>
            <a:fillRect/>
          </a:stretch>
        </p:blipFill>
        <p:spPr bwMode="auto">
          <a:xfrm>
            <a:off x="2375063" y="1512588"/>
            <a:ext cx="1332000" cy="125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xmlns="" id="{46F064C4-64B1-45CC-BA94-DD99A99D8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/>
          <a:stretch/>
        </p:blipFill>
        <p:spPr bwMode="auto">
          <a:xfrm>
            <a:off x="1906054" y="4019050"/>
            <a:ext cx="1800000" cy="113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Рисунок1.png">
            <a:extLst>
              <a:ext uri="{FF2B5EF4-FFF2-40B4-BE49-F238E27FC236}">
                <a16:creationId xmlns:a16="http://schemas.microsoft.com/office/drawing/2014/main" xmlns="" id="{27DFDA36-32DE-4364-8EC2-8CEA0ACAE32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06054" y="2779427"/>
            <a:ext cx="1800000" cy="1302021"/>
          </a:xfrm>
          <a:prstGeom prst="rect">
            <a:avLst/>
          </a:prstGeom>
        </p:spPr>
      </p:pic>
      <p:pic>
        <p:nvPicPr>
          <p:cNvPr id="10" name="Picture 4" descr="C:\Users\asus\Desktop\доклад\с экрана.JPG">
            <a:extLst>
              <a:ext uri="{FF2B5EF4-FFF2-40B4-BE49-F238E27FC236}">
                <a16:creationId xmlns:a16="http://schemas.microsoft.com/office/drawing/2014/main" xmlns="" id="{68519508-38C1-402A-88DA-B92F6E72E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97621" y="977575"/>
            <a:ext cx="1800000" cy="169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r_9.jpg">
            <a:extLst>
              <a:ext uri="{FF2B5EF4-FFF2-40B4-BE49-F238E27FC236}">
                <a16:creationId xmlns:a16="http://schemas.microsoft.com/office/drawing/2014/main" xmlns="" id="{4E95E5E7-C0F5-47B3-B14D-6A3A94BED9F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29142" t="32682" r="28105" b="36181"/>
          <a:stretch/>
        </p:blipFill>
        <p:spPr>
          <a:xfrm>
            <a:off x="7269621" y="1311040"/>
            <a:ext cx="1440000" cy="1307349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C20C0DE1-56F4-4485-9E3B-A10206DB9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7312"/>
            <a:ext cx="2340000" cy="873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D041010-43CD-4561-A0AE-8B4417D526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7621" y="3388940"/>
            <a:ext cx="1440000" cy="1728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7133973-ED4E-48F0-BD4D-0756B26EC8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43372" y="3869768"/>
            <a:ext cx="1656000" cy="125083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6B85CBB-970E-4D36-AD0E-CB03742B91E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32684" y="2711624"/>
            <a:ext cx="1656000" cy="110005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EC02601-9CA5-461C-8F74-52A66458F80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45123" y="3938760"/>
            <a:ext cx="1440000" cy="117818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F21EA09-6B3D-45C2-813C-D464952688FA}"/>
              </a:ext>
            </a:extLst>
          </p:cNvPr>
          <p:cNvSpPr/>
          <p:nvPr/>
        </p:nvSpPr>
        <p:spPr>
          <a:xfrm>
            <a:off x="317997" y="1126374"/>
            <a:ext cx="2982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АФС с вертолета, БПЛА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4B6D28AD-B5AE-46E6-8DF3-6643B30713F7}"/>
              </a:ext>
            </a:extLst>
          </p:cNvPr>
          <p:cNvSpPr/>
          <p:nvPr/>
        </p:nvSpPr>
        <p:spPr>
          <a:xfrm>
            <a:off x="7269621" y="885223"/>
            <a:ext cx="1822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Гидролокация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8DA65585-2E5B-4D2C-973D-6416CDA05493}"/>
              </a:ext>
            </a:extLst>
          </p:cNvPr>
          <p:cNvSpPr/>
          <p:nvPr/>
        </p:nvSpPr>
        <p:spPr>
          <a:xfrm>
            <a:off x="7068919" y="2968772"/>
            <a:ext cx="2050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Бесконтактное измерение толщины льда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045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626F568-E39D-4D61-A0DA-58D6EF9A13BC}"/>
              </a:ext>
            </a:extLst>
          </p:cNvPr>
          <p:cNvSpPr/>
          <p:nvPr/>
        </p:nvSpPr>
        <p:spPr>
          <a:xfrm>
            <a:off x="2843674" y="76944"/>
            <a:ext cx="304506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проблемы</a:t>
            </a:r>
            <a:endParaRPr lang="ru-RU" sz="21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66D4350-B98C-4BF7-B7AF-6120707DB101}"/>
              </a:ext>
            </a:extLst>
          </p:cNvPr>
          <p:cNvSpPr/>
          <p:nvPr/>
        </p:nvSpPr>
        <p:spPr>
          <a:xfrm>
            <a:off x="75111" y="456745"/>
            <a:ext cx="256358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Работы на удаленных и труднодоступных территориях/акваториях</a:t>
            </a:r>
            <a:endParaRPr lang="ru-RU" sz="15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2086A03-9221-465A-B2C0-FFD8BC165869}"/>
              </a:ext>
            </a:extLst>
          </p:cNvPr>
          <p:cNvSpPr/>
          <p:nvPr/>
        </p:nvSpPr>
        <p:spPr>
          <a:xfrm>
            <a:off x="2545759" y="433927"/>
            <a:ext cx="65550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Проблемы с 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ЛОГИСТИКОЙ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(перевозка оборудования, персонала, размещение и обеспечение транспортом, питанием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и.т.п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sz="15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7DD2B8C-2FCF-49D5-83F9-4BEE5E2B3A92}"/>
              </a:ext>
            </a:extLst>
          </p:cNvPr>
          <p:cNvSpPr/>
          <p:nvPr/>
        </p:nvSpPr>
        <p:spPr>
          <a:xfrm>
            <a:off x="75111" y="1260205"/>
            <a:ext cx="192881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Появление конкурентов </a:t>
            </a:r>
          </a:p>
          <a:p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(не всегда достаточно компетентных)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5F5B366-4360-434A-A4FF-5DB3EC4C9049}"/>
              </a:ext>
            </a:extLst>
          </p:cNvPr>
          <p:cNvSpPr/>
          <p:nvPr/>
        </p:nvSpPr>
        <p:spPr>
          <a:xfrm>
            <a:off x="2536859" y="1241575"/>
            <a:ext cx="65060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Конкуренты предлагают более гибкие условия.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Ценовой демпинг (Ф</a:t>
            </a:r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ГБУ тяжелее конкурировать с коммерческими структурами)</a:t>
            </a:r>
          </a:p>
          <a:p>
            <a:pPr algn="just"/>
            <a:r>
              <a:rPr lang="ru-RU" sz="15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их работ нам зачастую приходится выправлять результаты их исследований (экспертиза, исправление отчетов)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343AAC0-D760-4145-9AFF-E7FC2AD17DD1}"/>
              </a:ext>
            </a:extLst>
          </p:cNvPr>
          <p:cNvSpPr/>
          <p:nvPr/>
        </p:nvSpPr>
        <p:spPr>
          <a:xfrm>
            <a:off x="75112" y="2525330"/>
            <a:ext cx="24574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Износ парка измерите </a:t>
            </a:r>
            <a:r>
              <a:rPr lang="ru-RU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льного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 оборудования, невозможность   </a:t>
            </a:r>
            <a:r>
              <a:rPr lang="ru-RU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ремон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 та и обновления (</a:t>
            </a:r>
            <a:r>
              <a:rPr lang="ru-RU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санк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ции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, нет отечественных аналогов)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25C5DE9-75EC-471F-B343-4C0303978C22}"/>
              </a:ext>
            </a:extLst>
          </p:cNvPr>
          <p:cNvSpPr/>
          <p:nvPr/>
        </p:nvSpPr>
        <p:spPr>
          <a:xfrm>
            <a:off x="2545759" y="2525330"/>
            <a:ext cx="650603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проблема в отрасли. </a:t>
            </a:r>
          </a:p>
          <a:p>
            <a:pPr algn="just"/>
            <a:r>
              <a:rPr lang="ru-RU" sz="15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ситуация не улучшится, через 2-3 года измерять будет нечем.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Нужны срочные меры по исправлению ситуации (параллельный импорт, отечественное производство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и.т.п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.).</a:t>
            </a:r>
          </a:p>
          <a:p>
            <a:pPr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Океанографическое, ледоисследовательское оборудование.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6EAFD62-A433-60DB-B0BC-51DAB97ECC32}"/>
              </a:ext>
            </a:extLst>
          </p:cNvPr>
          <p:cNvSpPr/>
          <p:nvPr/>
        </p:nvSpPr>
        <p:spPr>
          <a:xfrm>
            <a:off x="75111" y="4002658"/>
            <a:ext cx="21759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роблема с кадрами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82FD45C-31AA-00CC-31C1-F85D70D2CD02}"/>
              </a:ext>
            </a:extLst>
          </p:cNvPr>
          <p:cNvSpPr/>
          <p:nvPr/>
        </p:nvSpPr>
        <p:spPr>
          <a:xfrm>
            <a:off x="2536859" y="3996236"/>
            <a:ext cx="65060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Снижение качества подготовки специалистов, низкие зарплаты. В итоге сложно найти молодых и достаточно компетентных  сотрудников, готовых строить карьеру в институте. </a:t>
            </a:r>
          </a:p>
          <a:p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Большая проблема на горизонте 10-15 лет.</a:t>
            </a:r>
          </a:p>
        </p:txBody>
      </p:sp>
    </p:spTree>
    <p:extLst>
      <p:ext uri="{BB962C8B-B14F-4D97-AF65-F5344CB8AC3E}">
        <p14:creationId xmlns:p14="http://schemas.microsoft.com/office/powerpoint/2010/main" val="2780008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174F735-2C2A-47DF-9660-993741B32E10}"/>
              </a:ext>
            </a:extLst>
          </p:cNvPr>
          <p:cNvSpPr/>
          <p:nvPr/>
        </p:nvSpPr>
        <p:spPr>
          <a:xfrm>
            <a:off x="2261614" y="2017752"/>
            <a:ext cx="446628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3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616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863</TotalTime>
  <Words>1110</Words>
  <Application>Microsoft Office PowerPoint</Application>
  <PresentationFormat>Экран (16:9)</PresentationFormat>
  <Paragraphs>107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Rubik</vt:lpstr>
      <vt:lpstr>Times New Roman</vt:lpstr>
      <vt:lpstr>Wingdings</vt:lpstr>
      <vt:lpstr>Тема Office</vt:lpstr>
      <vt:lpstr>Комплексные исследования ЛАШ в рамках задач освоения шельфа России за последние 20 лет.  Успехи и проблемы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rik</dc:creator>
  <cp:lastModifiedBy>Учетная запись Майкрософт</cp:lastModifiedBy>
  <cp:revision>135</cp:revision>
  <dcterms:created xsi:type="dcterms:W3CDTF">2023-05-02T11:06:19Z</dcterms:created>
  <dcterms:modified xsi:type="dcterms:W3CDTF">2023-05-25T10:36:52Z</dcterms:modified>
</cp:coreProperties>
</file>