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4">
  <p:sldMasterIdLst>
    <p:sldMasterId id="2147483660" r:id="rId1"/>
  </p:sldMasterIdLst>
  <p:notesMasterIdLst>
    <p:notesMasterId r:id="rId13"/>
  </p:notesMasterIdLst>
  <p:sldIdLst>
    <p:sldId id="256" r:id="rId2"/>
    <p:sldId id="268" r:id="rId3"/>
    <p:sldId id="274" r:id="rId4"/>
    <p:sldId id="275" r:id="rId5"/>
    <p:sldId id="276" r:id="rId6"/>
    <p:sldId id="278" r:id="rId7"/>
    <p:sldId id="277" r:id="rId8"/>
    <p:sldId id="267" r:id="rId9"/>
    <p:sldId id="261" r:id="rId10"/>
    <p:sldId id="266" r:id="rId11"/>
    <p:sldId id="279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485F"/>
    <a:srgbClr val="5A5B78"/>
    <a:srgbClr val="E7E6E6"/>
    <a:srgbClr val="3C357F"/>
    <a:srgbClr val="302A64"/>
    <a:srgbClr val="162278"/>
    <a:srgbClr val="0D1447"/>
    <a:srgbClr val="1D2B9F"/>
    <a:srgbClr val="1D2B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Средний стиль 3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7848" autoAdjust="0"/>
  </p:normalViewPr>
  <p:slideViewPr>
    <p:cSldViewPr snapToGrid="0">
      <p:cViewPr varScale="1">
        <p:scale>
          <a:sx n="108" d="100"/>
          <a:sy n="108" d="100"/>
        </p:scale>
        <p:origin x="1992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F513CB-03D5-4C30-8CD4-14AB4C737BA7}" type="datetimeFigureOut">
              <a:rPr lang="ru-RU" smtClean="0"/>
              <a:t>22.05.2023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EC722A-09BE-40AD-84A0-6CB668B359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045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Вступительное</a:t>
            </a:r>
            <a:r>
              <a:rPr lang="ru-RU" baseline="0" dirty="0"/>
              <a:t> слово. </a:t>
            </a:r>
          </a:p>
          <a:p>
            <a:endParaRPr lang="ru-RU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C722A-09BE-40AD-84A0-6CB668B3594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820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/>
              <a:t>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C722A-09BE-40AD-84A0-6CB668B3594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8324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течение последних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трех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лет (с 2017 года),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танкеры-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газовозы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типа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ЯмалМакс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ходили по трассе Северного морского пути самостоятельно. При этом выполнялись и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сверхпоздние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(в январе), и сверхранние (в июне) рейсы.  Ледокольное сопровождение осуществлялось только в районе морского канала на севере Обской губы. Все рейсы осуществлялись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при полноценном </a:t>
            </a:r>
            <a:r>
              <a:rPr lang="ru-RU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гидрометобеспечнии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dirty="0"/>
              <a:t>В</a:t>
            </a:r>
            <a:r>
              <a:rPr lang="ru-RU" baseline="0" dirty="0"/>
              <a:t> мае этого года с</a:t>
            </a:r>
            <a:r>
              <a:rPr lang="ru-RU" dirty="0"/>
              <a:t>верхранний</a:t>
            </a:r>
            <a:r>
              <a:rPr lang="ru-RU" baseline="0" dirty="0"/>
              <a:t> проход КДМ на всём маршруте сопровождался ледоколом Ямал. Спустя 5 дней вышел Воронин, который большую часть пути прошел без ледокола. Спустя месяц на восток вышли </a:t>
            </a:r>
            <a:r>
              <a:rPr lang="ru-RU" baseline="0" dirty="0" err="1"/>
              <a:t>Русанов</a:t>
            </a:r>
            <a:r>
              <a:rPr lang="ru-RU" baseline="0" dirty="0"/>
              <a:t> и Брусилов.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C722A-09BE-40AD-84A0-6CB668B35942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8324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/>
              <a:t>Каждый маршрут был разбит на 5 отрезков в зависимости от характерной скорости, ледовой обстановки и его непосредственной близости к ледяным массивам. Первые два отрезка относятся к Карскому морю, 3 захватывает море Лаптевых и север Новосибирских островов. 4 – </a:t>
            </a:r>
            <a:r>
              <a:rPr lang="ru-RU" baseline="0" dirty="0" err="1"/>
              <a:t>западнуюд</a:t>
            </a:r>
            <a:r>
              <a:rPr lang="ru-RU" baseline="0" dirty="0"/>
              <a:t> и центральную часть ВСМ, 5 – восточную часть ВСМ и Чукотское море. На такие же отрезки были поделены маршруты второй пары. </a:t>
            </a:r>
          </a:p>
          <a:p>
            <a:r>
              <a:rPr lang="ru-RU" dirty="0"/>
              <a:t>Для каждого отрезка была рассчитана средняя скорость, дистанция, время прохода и характерные ледовые условия, обобщенные</a:t>
            </a:r>
            <a:r>
              <a:rPr lang="ru-RU" baseline="0" dirty="0"/>
              <a:t> по</a:t>
            </a:r>
            <a:r>
              <a:rPr lang="ru-RU" dirty="0"/>
              <a:t> </a:t>
            </a:r>
            <a:r>
              <a:rPr lang="ru-RU" baseline="0" dirty="0"/>
              <a:t>картам и ДПР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C722A-09BE-40AD-84A0-6CB668B35942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83054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C722A-09BE-40AD-84A0-6CB668B35942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49749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50EFD-D9EE-4160-A55C-8EE06E51E6FB}" type="datetimeFigureOut">
              <a:rPr lang="ru-RU" smtClean="0"/>
              <a:t>22.05.2023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C51B4-AF0D-4746-B440-9CBE2A3A56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812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50EFD-D9EE-4160-A55C-8EE06E51E6FB}" type="datetimeFigureOut">
              <a:rPr lang="ru-RU" smtClean="0"/>
              <a:t>22.05.2023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C51B4-AF0D-4746-B440-9CBE2A3A56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7237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50EFD-D9EE-4160-A55C-8EE06E51E6FB}" type="datetimeFigureOut">
              <a:rPr lang="ru-RU" smtClean="0"/>
              <a:t>22.05.2023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C51B4-AF0D-4746-B440-9CBE2A3A56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1219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50EFD-D9EE-4160-A55C-8EE06E51E6FB}" type="datetimeFigureOut">
              <a:rPr lang="ru-RU" smtClean="0"/>
              <a:t>22.05.2023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C51B4-AF0D-4746-B440-9CBE2A3A56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2172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50EFD-D9EE-4160-A55C-8EE06E51E6FB}" type="datetimeFigureOut">
              <a:rPr lang="ru-RU" smtClean="0"/>
              <a:t>22.05.2023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C51B4-AF0D-4746-B440-9CBE2A3A56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5049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50EFD-D9EE-4160-A55C-8EE06E51E6FB}" type="datetimeFigureOut">
              <a:rPr lang="ru-RU" smtClean="0"/>
              <a:t>22.05.2023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C51B4-AF0D-4746-B440-9CBE2A3A56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6997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50EFD-D9EE-4160-A55C-8EE06E51E6FB}" type="datetimeFigureOut">
              <a:rPr lang="ru-RU" smtClean="0"/>
              <a:t>22.05.2023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C51B4-AF0D-4746-B440-9CBE2A3A56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2435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50EFD-D9EE-4160-A55C-8EE06E51E6FB}" type="datetimeFigureOut">
              <a:rPr lang="ru-RU" smtClean="0"/>
              <a:t>22.05.2023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C51B4-AF0D-4746-B440-9CBE2A3A56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6501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50EFD-D9EE-4160-A55C-8EE06E51E6FB}" type="datetimeFigureOut">
              <a:rPr lang="ru-RU" smtClean="0"/>
              <a:t>22.05.2023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C51B4-AF0D-4746-B440-9CBE2A3A56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6386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50EFD-D9EE-4160-A55C-8EE06E51E6FB}" type="datetimeFigureOut">
              <a:rPr lang="ru-RU" smtClean="0"/>
              <a:t>22.05.2023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C51B4-AF0D-4746-B440-9CBE2A3A56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404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50EFD-D9EE-4160-A55C-8EE06E51E6FB}" type="datetimeFigureOut">
              <a:rPr lang="ru-RU" smtClean="0"/>
              <a:t>22.05.2023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C51B4-AF0D-4746-B440-9CBE2A3A56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5227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450EFD-D9EE-4160-A55C-8EE06E51E6FB}" type="datetimeFigureOut">
              <a:rPr lang="ru-RU" smtClean="0"/>
              <a:t>22.05.2023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AC51B4-AF0D-4746-B440-9CBE2A3A56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9272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8158" y="2197394"/>
            <a:ext cx="8766821" cy="1502960"/>
          </a:xfrm>
        </p:spPr>
        <p:txBody>
          <a:bodyPr>
            <a:noAutofit/>
          </a:bodyPr>
          <a:lstStyle/>
          <a:p>
            <a:r>
              <a:rPr lang="ru-RU" sz="2800" b="1" dirty="0">
                <a:latin typeface="Montserrat" panose="00000500000000000000" pitchFamily="50" charset="-52"/>
              </a:rPr>
              <a:t>ГИДРОМЕТЕОРОЛОГИЧЕСКОГЕ ОБЕСПЕЧЕНИЕ КРУГЛОГОДИЧНОЙ НАВИГАЦИИ В АКВАТОРИИ СЕВЕРНОГО МОРСКОГО ПУТИ </a:t>
            </a:r>
            <a:endParaRPr lang="ru-RU" sz="3200" dirty="0">
              <a:latin typeface="Montserrat" panose="00000500000000000000" pitchFamily="50" charset="-52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914400" y="0"/>
            <a:ext cx="8229600" cy="68064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600" dirty="0">
                <a:solidFill>
                  <a:srgbClr val="47485F"/>
                </a:solidFill>
                <a:latin typeface="Montserrat Black" panose="00000A00000000000000" pitchFamily="2" charset="-52"/>
              </a:rPr>
              <a:t>Арктический и Антарктический</a:t>
            </a:r>
          </a:p>
          <a:p>
            <a:pPr algn="l"/>
            <a:r>
              <a:rPr lang="ru-RU" sz="1600" dirty="0">
                <a:solidFill>
                  <a:srgbClr val="47485F"/>
                </a:solidFill>
                <a:latin typeface="Montserrat Black" panose="00000A00000000000000" pitchFamily="2" charset="-52"/>
              </a:rPr>
              <a:t>научно-исследовательский институт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42" y="20626"/>
            <a:ext cx="669929" cy="669929"/>
          </a:xfrm>
          <a:prstGeom prst="rect">
            <a:avLst/>
          </a:prstGeom>
        </p:spPr>
      </p:pic>
      <p:sp>
        <p:nvSpPr>
          <p:cNvPr id="8" name="Заголовок 8"/>
          <p:cNvSpPr txBox="1">
            <a:spLocks/>
          </p:cNvSpPr>
          <p:nvPr/>
        </p:nvSpPr>
        <p:spPr>
          <a:xfrm>
            <a:off x="421306" y="915935"/>
            <a:ext cx="7918862" cy="96669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1600" i="1" dirty="0">
                <a:solidFill>
                  <a:srgbClr val="47485F"/>
                </a:solidFill>
                <a:latin typeface="Montserrat" panose="00000500000000000000" pitchFamily="2" charset="-52"/>
              </a:rPr>
              <a:t>Центр ледовой и гидрометеорологической информации </a:t>
            </a:r>
          </a:p>
          <a:p>
            <a:pPr>
              <a:lnSpc>
                <a:spcPct val="100000"/>
              </a:lnSpc>
            </a:pPr>
            <a:r>
              <a:rPr lang="ru-RU" sz="1600" i="1" dirty="0">
                <a:solidFill>
                  <a:srgbClr val="47485F"/>
                </a:solidFill>
                <a:latin typeface="Montserrat" panose="00000500000000000000" pitchFamily="2" charset="-52"/>
              </a:rPr>
              <a:t>(Центр «Север»)</a:t>
            </a:r>
            <a:r>
              <a:rPr lang="ru-RU" sz="2400" dirty="0">
                <a:latin typeface="Montserrat" panose="00000500000000000000" pitchFamily="2" charset="-52"/>
              </a:rPr>
              <a:t/>
            </a:r>
            <a:br>
              <a:rPr lang="ru-RU" sz="2400" dirty="0">
                <a:latin typeface="Montserrat" panose="00000500000000000000" pitchFamily="2" charset="-52"/>
              </a:rPr>
            </a:b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-52"/>
            </a:endParaRPr>
          </a:p>
        </p:txBody>
      </p:sp>
      <p:sp>
        <p:nvSpPr>
          <p:cNvPr id="12" name="Подзаголовок 10"/>
          <p:cNvSpPr txBox="1">
            <a:spLocks/>
          </p:cNvSpPr>
          <p:nvPr/>
        </p:nvSpPr>
        <p:spPr>
          <a:xfrm>
            <a:off x="4792272" y="4892426"/>
            <a:ext cx="4088701" cy="8278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600" dirty="0">
                <a:latin typeface="Montserrat" panose="00000500000000000000" pitchFamily="2" charset="-52"/>
              </a:rPr>
              <a:t>Авторы</a:t>
            </a:r>
            <a:r>
              <a:rPr lang="en-US" sz="1600" dirty="0">
                <a:latin typeface="Montserrat" panose="00000500000000000000" pitchFamily="2" charset="-52"/>
              </a:rPr>
              <a:t>:</a:t>
            </a:r>
            <a:endParaRPr lang="ru-RU" sz="1600" dirty="0">
              <a:latin typeface="Montserrat" panose="00000500000000000000" pitchFamily="2" charset="-52"/>
            </a:endParaRPr>
          </a:p>
          <a:p>
            <a:pPr algn="r">
              <a:spcBef>
                <a:spcPts val="600"/>
              </a:spcBef>
            </a:pPr>
            <a:r>
              <a:rPr lang="ru-RU" sz="1200" dirty="0">
                <a:latin typeface="Montserrat" panose="00000500000000000000" pitchFamily="2" charset="-52"/>
              </a:rPr>
              <a:t>Бресткин С.В., </a:t>
            </a:r>
            <a:r>
              <a:rPr lang="ru-RU" sz="1200" dirty="0" err="1">
                <a:latin typeface="Montserrat" panose="00000500000000000000" pitchFamily="2" charset="-52"/>
              </a:rPr>
              <a:t>Девятаев</a:t>
            </a:r>
            <a:r>
              <a:rPr lang="ru-RU" sz="1200" dirty="0">
                <a:latin typeface="Montserrat" panose="00000500000000000000" pitchFamily="2" charset="-52"/>
              </a:rPr>
              <a:t> О.С., </a:t>
            </a:r>
          </a:p>
        </p:txBody>
      </p:sp>
    </p:spTree>
    <p:extLst>
      <p:ext uri="{BB962C8B-B14F-4D97-AF65-F5344CB8AC3E}">
        <p14:creationId xmlns:p14="http://schemas.microsoft.com/office/powerpoint/2010/main" val="539739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 txBox="1">
            <a:spLocks/>
          </p:cNvSpPr>
          <p:nvPr/>
        </p:nvSpPr>
        <p:spPr>
          <a:xfrm>
            <a:off x="1027814" y="233916"/>
            <a:ext cx="8229600" cy="8283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900" b="1" dirty="0">
                <a:solidFill>
                  <a:srgbClr val="47485F"/>
                </a:solidFill>
              </a:rPr>
              <a:t>Экспериментальный высокоширотный </a:t>
            </a:r>
          </a:p>
          <a:p>
            <a:pPr algn="l"/>
            <a:r>
              <a:rPr lang="ru-RU" sz="2900" b="1" dirty="0">
                <a:solidFill>
                  <a:srgbClr val="47485F"/>
                </a:solidFill>
              </a:rPr>
              <a:t>транзитный рейс 1978 г</a:t>
            </a:r>
            <a:r>
              <a:rPr lang="ru-RU" sz="2900" b="1" dirty="0">
                <a:solidFill>
                  <a:srgbClr val="47485F"/>
                </a:solidFill>
              </a:rPr>
              <a:t>. </a:t>
            </a:r>
            <a:endParaRPr lang="ru-RU" sz="2900" b="1" dirty="0">
              <a:solidFill>
                <a:srgbClr val="47485F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42" y="20626"/>
            <a:ext cx="669929" cy="669929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2318" y="2362999"/>
            <a:ext cx="5791200" cy="3883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5944" y="2121069"/>
            <a:ext cx="2718533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В </a:t>
            </a:r>
            <a:r>
              <a:rPr lang="ru-RU" sz="2400" dirty="0"/>
              <a:t>мае-июне 1978 года был выполнен высокоширотный транзитный рейс дизель-электрохода класса УЛА «Капитан </a:t>
            </a:r>
            <a:r>
              <a:rPr lang="ru-RU" sz="2400" dirty="0" err="1"/>
              <a:t>Мышевский</a:t>
            </a:r>
            <a:r>
              <a:rPr lang="ru-RU" sz="2400" dirty="0"/>
              <a:t>» под проводкой атомного ледокола «Сибирь».</a:t>
            </a:r>
            <a:endParaRPr lang="ru-RU" sz="2400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55944" y="1141229"/>
            <a:ext cx="8817574" cy="97984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dirty="0">
                <a:latin typeface="+mn-lt"/>
              </a:rPr>
              <a:t>Экспериментальные плавания в Арктике в экстремальные сроки предпринимались еще 45 лет назад.</a:t>
            </a:r>
            <a:endParaRPr lang="ru-RU" sz="2400" dirty="0">
              <a:solidFill>
                <a:srgbClr val="47485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29859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900" b="1" dirty="0">
                <a:solidFill>
                  <a:srgbClr val="47485F"/>
                </a:solidFill>
              </a:rPr>
              <a:t>С зимы 1978-1979 гг. началась круглогодичная навигация в Западном районе Арктики</a:t>
            </a:r>
            <a:br>
              <a:rPr lang="ru-RU" sz="2900" b="1" dirty="0">
                <a:solidFill>
                  <a:srgbClr val="47485F"/>
                </a:solidFill>
              </a:rPr>
            </a:br>
            <a:endParaRPr lang="ru-RU" sz="2900" b="1" dirty="0">
              <a:cs typeface="Mongolian Baiti" panose="03000500000000000000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4037" y="1920949"/>
            <a:ext cx="8307572" cy="436233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>
                <a:ea typeface="Times New Roman" panose="02020603050405020304" pitchFamily="18" charset="0"/>
              </a:rPr>
              <a:t>Протяженность </a:t>
            </a:r>
            <a:r>
              <a:rPr lang="ru-RU" sz="2400" dirty="0">
                <a:ea typeface="Times New Roman" panose="02020603050405020304" pitchFamily="18" charset="0"/>
              </a:rPr>
              <a:t>маршрутов при плавании через пр. Карские Ворота либо в обход м. Желания относительно невелика. Площадь акватории, подлежащей оперативному мониторингу, достаточно компактна: юго-западная и центральная части Карского моря и Баренцево море. Продолжительность конкретной морской операции, как правило, не превышает пяти суток. Имеющиеся методы прогнозов обеспечивают возможность сквозного планирования операций, выбора оптимальных вариантов и маршрутов </a:t>
            </a:r>
            <a:r>
              <a:rPr lang="ru-RU" sz="2400" dirty="0" smtClean="0">
                <a:ea typeface="Times New Roman" panose="02020603050405020304" pitchFamily="18" charset="0"/>
              </a:rPr>
              <a:t>плавания</a:t>
            </a:r>
          </a:p>
          <a:p>
            <a:pPr marL="0" indent="0">
              <a:buNone/>
            </a:pPr>
            <a:r>
              <a:rPr lang="ru-RU" sz="2400" dirty="0" smtClean="0"/>
              <a:t>Между тем, для </a:t>
            </a:r>
            <a:r>
              <a:rPr lang="ru-RU" sz="2400" dirty="0"/>
              <a:t>организации обеспечения </a:t>
            </a:r>
            <a:r>
              <a:rPr lang="ru-RU" sz="2400" dirty="0" smtClean="0"/>
              <a:t>круглогодичной навигации был применен </a:t>
            </a:r>
            <a:r>
              <a:rPr lang="ru-RU" sz="2400" b="1" i="1" dirty="0" smtClean="0"/>
              <a:t>системный подход </a:t>
            </a:r>
            <a:endParaRPr lang="ru-RU" sz="2400" b="1" i="1" dirty="0"/>
          </a:p>
        </p:txBody>
      </p:sp>
    </p:spTree>
    <p:extLst>
      <p:ext uri="{BB962C8B-B14F-4D97-AF65-F5344CB8AC3E}">
        <p14:creationId xmlns:p14="http://schemas.microsoft.com/office/powerpoint/2010/main" val="3202395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107950" y="333375"/>
            <a:ext cx="8928100" cy="50323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i="1" dirty="0" smtClean="0">
                <a:cs typeface="Mongolian Baiti" panose="03000500000000000000" pitchFamily="66" charset="0"/>
              </a:rPr>
              <a:t>Круглогодичная </a:t>
            </a:r>
            <a:r>
              <a:rPr lang="ru-RU" sz="3200" b="1" i="1" dirty="0">
                <a:cs typeface="Mongolian Baiti" panose="03000500000000000000" pitchFamily="66" charset="0"/>
              </a:rPr>
              <a:t>навигация</a:t>
            </a:r>
            <a:r>
              <a:rPr lang="ru-RU" sz="3200" b="1" dirty="0">
                <a:cs typeface="Mongolian Baiti" panose="03000500000000000000" pitchFamily="66" charset="0"/>
              </a:rPr>
              <a:t> в Западном районе Арктики</a:t>
            </a:r>
            <a:endParaRPr lang="ru-RU" sz="3200" b="1" cap="none" dirty="0" smtClean="0">
              <a:solidFill>
                <a:schemeClr val="tx2"/>
              </a:solidFill>
              <a:latin typeface="Times New Roman" pitchFamily="18" charset="0"/>
              <a:cs typeface="Mongolian Baiti" panose="03000500000000000000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950" y="998592"/>
            <a:ext cx="8928100" cy="1914729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b="1" dirty="0" smtClean="0">
                <a:solidFill>
                  <a:schemeClr val="tx2"/>
                </a:solidFill>
                <a:cs typeface="Times New Roman" pitchFamily="18" charset="0"/>
              </a:rPr>
              <a:t>Система </a:t>
            </a:r>
            <a:r>
              <a:rPr lang="ru-RU" sz="2400" b="1" dirty="0" smtClean="0">
                <a:solidFill>
                  <a:schemeClr val="tx2"/>
                </a:solidFill>
                <a:cs typeface="Times New Roman" pitchFamily="18" charset="0"/>
              </a:rPr>
              <a:t>обеспечения мореплавания </a:t>
            </a:r>
            <a:r>
              <a:rPr lang="ru-RU" sz="2400" dirty="0" smtClean="0">
                <a:solidFill>
                  <a:schemeClr val="tx2"/>
                </a:solidFill>
                <a:cs typeface="Times New Roman" pitchFamily="18" charset="0"/>
              </a:rPr>
              <a:t>поддерживалась </a:t>
            </a:r>
            <a:r>
              <a:rPr lang="ru-RU" sz="2400" dirty="0" smtClean="0">
                <a:solidFill>
                  <a:schemeClr val="tx2"/>
                </a:solidFill>
                <a:cs typeface="Times New Roman" pitchFamily="18" charset="0"/>
              </a:rPr>
              <a:t>согласованными усилиями трёх ведомств: Министерства морского флота, Министерства гражданской авиации и Госкомитета по гидрометеорологии и контролю окружающей среды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B2D856-564D-4382-ADC5-C1456EFE2D8F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pic>
        <p:nvPicPr>
          <p:cNvPr id="819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330575"/>
            <a:ext cx="4038600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3148013"/>
            <a:ext cx="4275137" cy="2446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4640263"/>
            <a:ext cx="2771775" cy="1668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8767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8096" y="188640"/>
            <a:ext cx="7290054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cap="none" dirty="0" smtClean="0">
                <a:solidFill>
                  <a:schemeClr val="tx2"/>
                </a:solidFill>
                <a:cs typeface="Mongolian Baiti" panose="03000500000000000000" pitchFamily="66" charset="0"/>
              </a:rPr>
              <a:t>Структура системы обеспечения</a:t>
            </a:r>
            <a:endParaRPr lang="ru-RU" sz="3200" cap="none" dirty="0">
              <a:cs typeface="Mongolian Baiti" panose="03000500000000000000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8096" y="908720"/>
            <a:ext cx="7290055" cy="540064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Подсистема </a:t>
            </a:r>
            <a:r>
              <a:rPr lang="ru-RU" sz="2400" b="1" dirty="0">
                <a:solidFill>
                  <a:schemeClr val="tx2"/>
                </a:solidFill>
                <a:cs typeface="Times New Roman" panose="02020603050405020304" pitchFamily="18" charset="0"/>
              </a:rPr>
              <a:t>ледокольного обеспечения </a:t>
            </a:r>
            <a:r>
              <a:rPr lang="ru-RU" sz="2400" dirty="0">
                <a:solidFill>
                  <a:schemeClr val="tx2"/>
                </a:solidFill>
                <a:cs typeface="Times New Roman" panose="02020603050405020304" pitchFamily="18" charset="0"/>
              </a:rPr>
              <a:t>(</a:t>
            </a:r>
            <a:r>
              <a:rPr lang="ru-RU" sz="2400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атомные ледоколы / с</a:t>
            </a:r>
            <a:r>
              <a:rPr lang="ru-RU" sz="2400" dirty="0" smtClean="0">
                <a:cs typeface="Times New Roman" panose="02020603050405020304" pitchFamily="18" charset="0"/>
              </a:rPr>
              <a:t>уда </a:t>
            </a:r>
            <a:r>
              <a:rPr lang="ru-RU" sz="2400" dirty="0">
                <a:cs typeface="Times New Roman" panose="02020603050405020304" pitchFamily="18" charset="0"/>
              </a:rPr>
              <a:t>усиленного ледового </a:t>
            </a:r>
            <a:r>
              <a:rPr lang="ru-RU" sz="2400" dirty="0" smtClean="0">
                <a:cs typeface="Times New Roman" panose="02020603050405020304" pitchFamily="18" charset="0"/>
              </a:rPr>
              <a:t>класса)</a:t>
            </a:r>
            <a:r>
              <a:rPr lang="ru-RU" sz="2400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; </a:t>
            </a:r>
            <a:endParaRPr lang="ru-RU" sz="2400" dirty="0">
              <a:solidFill>
                <a:schemeClr val="tx2"/>
              </a:solidFill>
              <a:cs typeface="Times New Roman" panose="02020603050405020304" pitchFamily="18" charset="0"/>
            </a:endParaRPr>
          </a:p>
          <a:p>
            <a:pPr lvl="0"/>
            <a:r>
              <a:rPr lang="ru-RU" sz="2400" b="1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Подсистема </a:t>
            </a:r>
            <a:r>
              <a:rPr lang="ru-RU" sz="2400" b="1" dirty="0">
                <a:solidFill>
                  <a:schemeClr val="tx2"/>
                </a:solidFill>
                <a:cs typeface="Times New Roman" panose="02020603050405020304" pitchFamily="18" charset="0"/>
              </a:rPr>
              <a:t>гидрометеорологического обеспечения </a:t>
            </a:r>
            <a:r>
              <a:rPr lang="ru-RU" sz="2400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(Система «Север», группировка спутников ДЗЗ);</a:t>
            </a:r>
            <a:endParaRPr lang="ru-RU" sz="2400" dirty="0">
              <a:solidFill>
                <a:schemeClr val="tx2"/>
              </a:solidFill>
              <a:cs typeface="Times New Roman" panose="02020603050405020304" pitchFamily="18" charset="0"/>
            </a:endParaRPr>
          </a:p>
          <a:p>
            <a:pPr lvl="0"/>
            <a:r>
              <a:rPr lang="ru-RU" sz="2400" b="1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Подсистема </a:t>
            </a:r>
            <a:r>
              <a:rPr lang="ru-RU" sz="2400" b="1" dirty="0">
                <a:solidFill>
                  <a:schemeClr val="tx2"/>
                </a:solidFill>
                <a:cs typeface="Times New Roman" panose="02020603050405020304" pitchFamily="18" charset="0"/>
              </a:rPr>
              <a:t>навигационно-гидрографического обеспечения</a:t>
            </a:r>
            <a:r>
              <a:rPr lang="ru-RU" sz="2400" dirty="0">
                <a:solidFill>
                  <a:schemeClr val="tx2"/>
                </a:solidFill>
                <a:cs typeface="Times New Roman" panose="02020603050405020304" pitchFamily="18" charset="0"/>
              </a:rPr>
              <a:t>;</a:t>
            </a:r>
          </a:p>
          <a:p>
            <a:r>
              <a:rPr lang="ru-RU" sz="2400" b="1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Подсистема </a:t>
            </a:r>
            <a:r>
              <a:rPr lang="ru-RU" sz="2400" b="1" dirty="0">
                <a:solidFill>
                  <a:schemeClr val="tx2"/>
                </a:solidFill>
                <a:cs typeface="Times New Roman" panose="02020603050405020304" pitchFamily="18" charset="0"/>
              </a:rPr>
              <a:t>портового </a:t>
            </a:r>
            <a:r>
              <a:rPr lang="ru-RU" sz="2400" b="1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обеспечения</a:t>
            </a:r>
            <a:r>
              <a:rPr lang="ru-RU" sz="2400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;</a:t>
            </a:r>
            <a:endParaRPr lang="ru-RU" sz="2400" b="1" dirty="0" smtClean="0">
              <a:solidFill>
                <a:schemeClr val="tx2"/>
              </a:solidFill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Штаб </a:t>
            </a:r>
            <a:r>
              <a:rPr lang="ru-RU" sz="2400" b="1" dirty="0">
                <a:solidFill>
                  <a:schemeClr val="tx2"/>
                </a:solidFill>
                <a:cs typeface="Times New Roman" panose="02020603050405020304" pitchFamily="18" charset="0"/>
              </a:rPr>
              <a:t>морских операций</a:t>
            </a:r>
            <a:r>
              <a:rPr lang="ru-RU" sz="2400" dirty="0">
                <a:solidFill>
                  <a:schemeClr val="tx2"/>
                </a:solidFill>
                <a:cs typeface="Times New Roman" panose="02020603050405020304" pitchFamily="18" charset="0"/>
              </a:rPr>
              <a:t>, организующий и координирующие работу всех подсистем и объектов </a:t>
            </a:r>
            <a:r>
              <a:rPr lang="ru-RU" sz="2400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обеспечения</a:t>
            </a:r>
            <a:endParaRPr lang="ru-RU" sz="2400" dirty="0">
              <a:solidFill>
                <a:schemeClr val="tx2"/>
              </a:solidFill>
              <a:cs typeface="Times New Roman" panose="02020603050405020304" pitchFamily="18" charset="0"/>
            </a:endParaRPr>
          </a:p>
          <a:p>
            <a:endParaRPr lang="ru-RU" sz="24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61F37C-385E-4F7F-8E57-A6B1660979A4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54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66652"/>
            <a:ext cx="7886700" cy="1144697"/>
          </a:xfrm>
        </p:spPr>
        <p:txBody>
          <a:bodyPr>
            <a:noAutofit/>
          </a:bodyPr>
          <a:lstStyle/>
          <a:p>
            <a:r>
              <a:rPr lang="ru-RU" sz="2900" b="1" dirty="0"/>
              <a:t>С 2017 </a:t>
            </a:r>
            <a:r>
              <a:rPr lang="ru-RU" sz="2900" b="1" dirty="0" smtClean="0"/>
              <a:t>года, </a:t>
            </a:r>
            <a:r>
              <a:rPr lang="ru-RU" sz="2900" b="1" dirty="0"/>
              <a:t>с появлением судов класса </a:t>
            </a:r>
            <a:r>
              <a:rPr lang="ru-RU" sz="2900" b="1" dirty="0" smtClean="0"/>
              <a:t>ЯМАЛМАКС, </a:t>
            </a:r>
            <a:r>
              <a:rPr lang="ru-RU" sz="2900" b="1" dirty="0"/>
              <a:t>стали регулярно проводится </a:t>
            </a:r>
            <a:r>
              <a:rPr lang="ru-RU" sz="2900" b="1" dirty="0" err="1"/>
              <a:t>сверхпоздние</a:t>
            </a:r>
            <a:r>
              <a:rPr lang="ru-RU" sz="2900" b="1" dirty="0"/>
              <a:t> и сверхранние </a:t>
            </a:r>
            <a:r>
              <a:rPr lang="ru-RU" sz="2900" b="1" dirty="0" smtClean="0"/>
              <a:t>транзитные рейсы</a:t>
            </a:r>
            <a:endParaRPr lang="ru-RU" sz="29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650" y="1479698"/>
            <a:ext cx="7886700" cy="402627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70121" y="5473005"/>
            <a:ext cx="897387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Высокая </a:t>
            </a:r>
            <a:r>
              <a:rPr lang="ru-RU" sz="2800" b="1" i="1" dirty="0">
                <a:solidFill>
                  <a:schemeClr val="tx2"/>
                </a:solidFill>
                <a:cs typeface="Times New Roman" panose="02020603050405020304" pitchFamily="18" charset="0"/>
              </a:rPr>
              <a:t>ледовая проходимость </a:t>
            </a:r>
            <a:r>
              <a:rPr lang="ru-RU" sz="2800" dirty="0">
                <a:solidFill>
                  <a:schemeClr val="tx2"/>
                </a:solidFill>
                <a:cs typeface="Times New Roman" panose="02020603050405020304" pitchFamily="18" charset="0"/>
              </a:rPr>
              <a:t>этих судов существенно </a:t>
            </a:r>
            <a:r>
              <a:rPr lang="ru-RU" sz="2800" dirty="0">
                <a:solidFill>
                  <a:schemeClr val="tx2"/>
                </a:solidFill>
                <a:cs typeface="Times New Roman" panose="02020603050405020304" pitchFamily="18" charset="0"/>
              </a:rPr>
              <a:t>расширяет возможности для </a:t>
            </a:r>
            <a:r>
              <a:rPr lang="ru-RU" sz="2800" b="1" i="1" dirty="0">
                <a:solidFill>
                  <a:schemeClr val="tx2"/>
                </a:solidFill>
                <a:cs typeface="Times New Roman" panose="02020603050405020304" pitchFamily="18" charset="0"/>
              </a:rPr>
              <a:t>самостоятельного ледового </a:t>
            </a:r>
            <a:r>
              <a:rPr lang="ru-RU" sz="2800" b="1" i="1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плавания</a:t>
            </a:r>
            <a:endParaRPr lang="ru-RU" sz="2800" dirty="0">
              <a:solidFill>
                <a:schemeClr val="tx2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5899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1507" y="365126"/>
            <a:ext cx="8527312" cy="1325563"/>
          </a:xfrm>
        </p:spPr>
        <p:txBody>
          <a:bodyPr>
            <a:noAutofit/>
          </a:bodyPr>
          <a:lstStyle/>
          <a:p>
            <a:r>
              <a:rPr lang="ru-RU" sz="2900" b="1" dirty="0" smtClean="0"/>
              <a:t>При </a:t>
            </a:r>
            <a:r>
              <a:rPr lang="ru-RU" sz="2900" b="1" dirty="0"/>
              <a:t>ориентации грузопотока в восточном </a:t>
            </a:r>
            <a:r>
              <a:rPr lang="ru-RU" sz="2900" b="1" dirty="0" smtClean="0"/>
              <a:t>направлении возникает значительно </a:t>
            </a:r>
            <a:r>
              <a:rPr lang="ru-RU" sz="2900" b="1" dirty="0"/>
              <a:t>более сложная </a:t>
            </a:r>
            <a:r>
              <a:rPr lang="ru-RU" sz="2900" b="1" dirty="0" smtClean="0"/>
              <a:t>ситуация, чем при плавани</a:t>
            </a:r>
            <a:r>
              <a:rPr lang="ru-RU" sz="2900" b="1" dirty="0"/>
              <a:t>и</a:t>
            </a:r>
            <a:r>
              <a:rPr lang="ru-RU" sz="2900" b="1" dirty="0" smtClean="0"/>
              <a:t> и в юго-западной части Карского моря:</a:t>
            </a:r>
            <a:endParaRPr lang="ru-RU" sz="29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4854" y="2151690"/>
            <a:ext cx="7886700" cy="4351338"/>
          </a:xfrm>
        </p:spPr>
        <p:txBody>
          <a:bodyPr>
            <a:normAutofit fontScale="92500" lnSpcReduction="10000"/>
          </a:bodyPr>
          <a:lstStyle/>
          <a:p>
            <a:r>
              <a:rPr lang="ru-RU" sz="2600" dirty="0" smtClean="0"/>
              <a:t>протяженность </a:t>
            </a:r>
            <a:r>
              <a:rPr lang="ru-RU" sz="2600" dirty="0"/>
              <a:t>восточных маршрутов в пять-шесть раз больше протяженности </a:t>
            </a:r>
            <a:r>
              <a:rPr lang="ru-RU" sz="2600" dirty="0" smtClean="0"/>
              <a:t>западных;</a:t>
            </a:r>
          </a:p>
          <a:p>
            <a:r>
              <a:rPr lang="ru-RU" sz="2600" dirty="0" smtClean="0"/>
              <a:t>мониторинг </a:t>
            </a:r>
            <a:r>
              <a:rPr lang="ru-RU" sz="2600" dirty="0"/>
              <a:t>ледяного покрова будет необходимо вести по всей акватории СМП, площадь которой </a:t>
            </a:r>
            <a:r>
              <a:rPr lang="ru-RU" sz="2600" b="1" i="1" dirty="0"/>
              <a:t>на порядок</a:t>
            </a:r>
            <a:r>
              <a:rPr lang="ru-RU" sz="2600" dirty="0"/>
              <a:t> больше площади юго-западной части Карского </a:t>
            </a:r>
            <a:r>
              <a:rPr lang="ru-RU" sz="2600" dirty="0" smtClean="0"/>
              <a:t>моря;</a:t>
            </a:r>
          </a:p>
          <a:p>
            <a:r>
              <a:rPr lang="ru-RU" sz="2600" dirty="0" smtClean="0"/>
              <a:t>как </a:t>
            </a:r>
            <a:r>
              <a:rPr lang="ru-RU" sz="2600" dirty="0"/>
              <a:t>правило ледовые условия в восточном районе значительно тяжелее, чем в </a:t>
            </a:r>
            <a:r>
              <a:rPr lang="ru-RU" sz="2600" dirty="0" smtClean="0"/>
              <a:t>западном;</a:t>
            </a:r>
          </a:p>
          <a:p>
            <a:r>
              <a:rPr lang="ru-RU" sz="2600" dirty="0" smtClean="0"/>
              <a:t>продолжительность </a:t>
            </a:r>
            <a:r>
              <a:rPr lang="ru-RU" sz="2600" dirty="0"/>
              <a:t>плавания на восток составляет от полутора до двух недель, что существенно превышает заблаговременность детальных прогнозов: крайне сложно выбрать маршруты плавания и оценить затраты </a:t>
            </a:r>
            <a:r>
              <a:rPr lang="ru-RU" sz="2600" dirty="0" smtClean="0"/>
              <a:t>времени, следовательно </a:t>
            </a:r>
            <a:r>
              <a:rPr lang="ru-RU" sz="2600" dirty="0"/>
              <a:t>эти оценки должны будут корректироваться по ходу выполнения </a:t>
            </a:r>
            <a:r>
              <a:rPr lang="ru-RU" sz="2600" dirty="0" smtClean="0"/>
              <a:t>операции</a:t>
            </a:r>
            <a:endParaRPr lang="ru-RU" sz="26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60368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46605"/>
              </p:ext>
            </p:extLst>
          </p:nvPr>
        </p:nvGraphicFramePr>
        <p:xfrm>
          <a:off x="175293" y="1338206"/>
          <a:ext cx="4769686" cy="2494853"/>
        </p:xfrm>
        <a:graphic>
          <a:graphicData uri="http://schemas.openxmlformats.org/drawingml/2006/table">
            <a:tbl>
              <a:tblPr firstRow="1" firstCol="1" bandRow="1">
                <a:tableStyleId>{C083E6E3-FA7D-4D7B-A595-EF9225AFEA82}</a:tableStyleId>
              </a:tblPr>
              <a:tblGrid>
                <a:gridCol w="1854689">
                  <a:extLst>
                    <a:ext uri="{9D8B030D-6E8A-4147-A177-3AD203B41FA5}">
                      <a16:colId xmlns:a16="http://schemas.microsoft.com/office/drawing/2014/main" val="3090292960"/>
                    </a:ext>
                  </a:extLst>
                </a:gridCol>
                <a:gridCol w="1105696">
                  <a:extLst>
                    <a:ext uri="{9D8B030D-6E8A-4147-A177-3AD203B41FA5}">
                      <a16:colId xmlns:a16="http://schemas.microsoft.com/office/drawing/2014/main" val="352378738"/>
                    </a:ext>
                  </a:extLst>
                </a:gridCol>
                <a:gridCol w="1809301">
                  <a:extLst>
                    <a:ext uri="{9D8B030D-6E8A-4147-A177-3AD203B41FA5}">
                      <a16:colId xmlns:a16="http://schemas.microsoft.com/office/drawing/2014/main" val="2838289755"/>
                    </a:ext>
                  </a:extLst>
                </a:gridCol>
              </a:tblGrid>
              <a:tr h="2935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Montserrat" panose="00000500000000000000" pitchFamily="2" charset="-52"/>
                        </a:rPr>
                        <a:t>Судно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Montserrat" panose="00000500000000000000" pitchFamily="2" charset="-52"/>
                        </a:rPr>
                        <a:t>Сроки рейса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Montserrat" panose="00000500000000000000" pitchFamily="2" charset="-52"/>
                        </a:rPr>
                        <a:t>Направление (восток-</a:t>
                      </a:r>
                      <a:r>
                        <a:rPr lang="ru-RU" sz="900" dirty="0" err="1">
                          <a:effectLst/>
                          <a:latin typeface="Montserrat" panose="00000500000000000000" pitchFamily="2" charset="-52"/>
                        </a:rPr>
                        <a:t>Сабетта</a:t>
                      </a:r>
                      <a:r>
                        <a:rPr lang="ru-RU" sz="900" dirty="0">
                          <a:effectLst/>
                          <a:latin typeface="Montserrat" panose="00000500000000000000" pitchFamily="2" charset="-52"/>
                        </a:rPr>
                        <a:t> / </a:t>
                      </a:r>
                      <a:r>
                        <a:rPr lang="ru-RU" sz="900" dirty="0" err="1">
                          <a:effectLst/>
                          <a:latin typeface="Montserrat" panose="00000500000000000000" pitchFamily="2" charset="-52"/>
                        </a:rPr>
                        <a:t>Сабетта</a:t>
                      </a:r>
                      <a:r>
                        <a:rPr lang="ru-RU" sz="900" dirty="0">
                          <a:effectLst/>
                          <a:latin typeface="Montserrat" panose="00000500000000000000" pitchFamily="2" charset="-52"/>
                        </a:rPr>
                        <a:t>-восток)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2875343369"/>
                  </a:ext>
                </a:extLst>
              </a:tr>
              <a:tr h="1467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«Эдуард </a:t>
                      </a:r>
                      <a:r>
                        <a:rPr lang="ru-RU" sz="900" dirty="0" err="1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Толль</a:t>
                      </a:r>
                      <a:r>
                        <a:rPr lang="ru-RU" sz="900" dirty="0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»</a:t>
                      </a:r>
                      <a:endParaRPr lang="ru-RU" sz="800" dirty="0">
                        <a:solidFill>
                          <a:srgbClr val="47485F"/>
                        </a:solidFill>
                        <a:effectLst/>
                        <a:latin typeface="Montserrat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27.12.2017 - 11.01.2018</a:t>
                      </a:r>
                      <a:endParaRPr lang="ru-RU" sz="800" dirty="0">
                        <a:solidFill>
                          <a:srgbClr val="47485F"/>
                        </a:solidFill>
                        <a:effectLst/>
                        <a:latin typeface="Montserrat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Восток-</a:t>
                      </a:r>
                      <a:r>
                        <a:rPr lang="ru-RU" sz="900" dirty="0" err="1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Сабетта</a:t>
                      </a:r>
                      <a:endParaRPr lang="ru-RU" sz="800" dirty="0">
                        <a:solidFill>
                          <a:srgbClr val="47485F"/>
                        </a:solidFill>
                        <a:effectLst/>
                        <a:latin typeface="Montserrat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2752282898"/>
                  </a:ext>
                </a:extLst>
              </a:tr>
              <a:tr h="1467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«Владимир </a:t>
                      </a:r>
                      <a:r>
                        <a:rPr lang="ru-RU" sz="900" dirty="0" err="1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Русанов</a:t>
                      </a:r>
                      <a:r>
                        <a:rPr lang="ru-RU" sz="900" dirty="0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»</a:t>
                      </a:r>
                      <a:endParaRPr lang="ru-RU" sz="800" dirty="0">
                        <a:solidFill>
                          <a:srgbClr val="47485F"/>
                        </a:solidFill>
                        <a:effectLst/>
                        <a:latin typeface="Montserrat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25.06.2018 - 05.07.2018</a:t>
                      </a:r>
                      <a:endParaRPr lang="ru-RU" sz="800" dirty="0">
                        <a:solidFill>
                          <a:srgbClr val="47485F"/>
                        </a:solidFill>
                        <a:effectLst/>
                        <a:latin typeface="Montserrat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err="1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Сабетта</a:t>
                      </a:r>
                      <a:r>
                        <a:rPr lang="ru-RU" sz="900" dirty="0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-Восток</a:t>
                      </a:r>
                      <a:endParaRPr lang="ru-RU" sz="800" dirty="0">
                        <a:solidFill>
                          <a:srgbClr val="47485F"/>
                        </a:solidFill>
                        <a:effectLst/>
                        <a:latin typeface="Montserrat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3900230557"/>
                  </a:ext>
                </a:extLst>
              </a:tr>
              <a:tr h="1467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«Эдуард </a:t>
                      </a:r>
                      <a:r>
                        <a:rPr lang="ru-RU" sz="900" dirty="0" err="1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Толль</a:t>
                      </a:r>
                      <a:r>
                        <a:rPr lang="ru-RU" sz="900" dirty="0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»</a:t>
                      </a:r>
                      <a:endParaRPr lang="ru-RU" sz="800" dirty="0">
                        <a:solidFill>
                          <a:srgbClr val="47485F"/>
                        </a:solidFill>
                        <a:effectLst/>
                        <a:latin typeface="Montserrat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27.06.2018 - 05.07.2018</a:t>
                      </a:r>
                      <a:endParaRPr lang="ru-RU" sz="800" dirty="0">
                        <a:solidFill>
                          <a:srgbClr val="47485F"/>
                        </a:solidFill>
                        <a:effectLst/>
                        <a:latin typeface="Montserrat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err="1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Сабетта</a:t>
                      </a:r>
                      <a:r>
                        <a:rPr lang="ru-RU" sz="900" dirty="0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-Восток</a:t>
                      </a:r>
                      <a:endParaRPr lang="ru-RU" sz="800" dirty="0">
                        <a:solidFill>
                          <a:srgbClr val="47485F"/>
                        </a:solidFill>
                        <a:effectLst/>
                        <a:latin typeface="Montserrat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2255167930"/>
                  </a:ext>
                </a:extLst>
              </a:tr>
              <a:tr h="2935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«Кристоф де </a:t>
                      </a:r>
                      <a:r>
                        <a:rPr lang="ru-RU" sz="900" dirty="0" err="1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Маржери</a:t>
                      </a:r>
                      <a:r>
                        <a:rPr lang="ru-RU" sz="900" dirty="0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»</a:t>
                      </a:r>
                      <a:endParaRPr lang="ru-RU" sz="800" dirty="0">
                        <a:solidFill>
                          <a:srgbClr val="47485F"/>
                        </a:solidFill>
                        <a:effectLst/>
                        <a:latin typeface="Montserrat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12.07.2018 - 20.07.2018</a:t>
                      </a:r>
                      <a:endParaRPr lang="ru-RU" sz="800" dirty="0">
                        <a:solidFill>
                          <a:srgbClr val="47485F"/>
                        </a:solidFill>
                        <a:effectLst/>
                        <a:latin typeface="Montserrat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err="1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Сабетта</a:t>
                      </a:r>
                      <a:r>
                        <a:rPr lang="ru-RU" sz="900" dirty="0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-Восток</a:t>
                      </a:r>
                      <a:endParaRPr lang="ru-RU" sz="800" dirty="0">
                        <a:solidFill>
                          <a:srgbClr val="47485F"/>
                        </a:solidFill>
                        <a:effectLst/>
                        <a:latin typeface="Montserrat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3585932844"/>
                  </a:ext>
                </a:extLst>
              </a:tr>
              <a:tr h="2935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«Борис Соколов» и «Борис Давыдов»</a:t>
                      </a:r>
                      <a:endParaRPr lang="ru-RU" sz="800">
                        <a:solidFill>
                          <a:srgbClr val="47485F"/>
                        </a:solidFill>
                        <a:effectLst/>
                        <a:latin typeface="Montserrat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02.01.2019-23.01.2019</a:t>
                      </a:r>
                      <a:endParaRPr lang="ru-RU" sz="800">
                        <a:solidFill>
                          <a:srgbClr val="47485F"/>
                        </a:solidFill>
                        <a:effectLst/>
                        <a:latin typeface="Montserrat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Восток-</a:t>
                      </a:r>
                      <a:r>
                        <a:rPr lang="ru-RU" sz="900" dirty="0" err="1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Сабетта</a:t>
                      </a:r>
                      <a:endParaRPr lang="ru-RU" sz="800" dirty="0">
                        <a:solidFill>
                          <a:srgbClr val="47485F"/>
                        </a:solidFill>
                        <a:effectLst/>
                        <a:latin typeface="Montserrat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3548965915"/>
                  </a:ext>
                </a:extLst>
              </a:tr>
              <a:tr h="1467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«Владимир Русанов»</a:t>
                      </a:r>
                      <a:endParaRPr lang="ru-RU" sz="800">
                        <a:solidFill>
                          <a:srgbClr val="47485F"/>
                        </a:solidFill>
                        <a:effectLst/>
                        <a:latin typeface="Montserrat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29.06.2019 - 06.07.2019</a:t>
                      </a:r>
                      <a:endParaRPr lang="ru-RU" sz="800" dirty="0">
                        <a:solidFill>
                          <a:srgbClr val="47485F"/>
                        </a:solidFill>
                        <a:effectLst/>
                        <a:latin typeface="Montserrat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err="1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Сабетта</a:t>
                      </a:r>
                      <a:r>
                        <a:rPr lang="ru-RU" sz="900" dirty="0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-Восток</a:t>
                      </a:r>
                      <a:endParaRPr lang="ru-RU" sz="800" dirty="0">
                        <a:solidFill>
                          <a:srgbClr val="47485F"/>
                        </a:solidFill>
                        <a:effectLst/>
                        <a:latin typeface="Montserrat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413431103"/>
                  </a:ext>
                </a:extLst>
              </a:tr>
              <a:tr h="1467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«Эдуард Толль»</a:t>
                      </a:r>
                      <a:endParaRPr lang="ru-RU" sz="800">
                        <a:solidFill>
                          <a:srgbClr val="47485F"/>
                        </a:solidFill>
                        <a:effectLst/>
                        <a:latin typeface="Montserrat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07.07.2019 - 16.07.2019</a:t>
                      </a:r>
                      <a:endParaRPr lang="ru-RU" sz="800" dirty="0">
                        <a:solidFill>
                          <a:srgbClr val="47485F"/>
                        </a:solidFill>
                        <a:effectLst/>
                        <a:latin typeface="Montserrat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err="1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Сабетта</a:t>
                      </a:r>
                      <a:r>
                        <a:rPr lang="ru-RU" sz="900" dirty="0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-Восток</a:t>
                      </a:r>
                      <a:endParaRPr lang="ru-RU" sz="800" dirty="0">
                        <a:solidFill>
                          <a:srgbClr val="47485F"/>
                        </a:solidFill>
                        <a:effectLst/>
                        <a:latin typeface="Montserrat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499683697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6341" y="830375"/>
            <a:ext cx="88888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u="sng" dirty="0" smtClean="0">
                <a:latin typeface="Montserrat" panose="00000500000000000000" pitchFamily="2" charset="-52"/>
              </a:rPr>
              <a:t>C</a:t>
            </a:r>
            <a:r>
              <a:rPr lang="ru-RU" sz="2400" b="1" i="1" u="sng" dirty="0" err="1" smtClean="0">
                <a:latin typeface="Montserrat" panose="00000500000000000000" pitchFamily="2" charset="-52"/>
              </a:rPr>
              <a:t>амостоятельные</a:t>
            </a:r>
            <a:r>
              <a:rPr lang="ru-RU" sz="2400" b="1" dirty="0" smtClean="0">
                <a:latin typeface="Montserrat" panose="00000500000000000000" pitchFamily="2" charset="-52"/>
              </a:rPr>
              <a:t> </a:t>
            </a:r>
            <a:r>
              <a:rPr lang="ru-RU" sz="2400" b="1" dirty="0">
                <a:latin typeface="Montserrat" panose="00000500000000000000" pitchFamily="2" charset="-52"/>
              </a:rPr>
              <a:t>рейсы </a:t>
            </a:r>
            <a:r>
              <a:rPr lang="ru-RU" sz="2400" b="1" dirty="0" err="1">
                <a:latin typeface="Montserrat" panose="00000500000000000000" pitchFamily="2" charset="-52"/>
              </a:rPr>
              <a:t>газовозов</a:t>
            </a:r>
            <a:r>
              <a:rPr lang="ru-RU" sz="2400" b="1" dirty="0">
                <a:latin typeface="Montserrat" panose="00000500000000000000" pitchFamily="2" charset="-52"/>
              </a:rPr>
              <a:t> в 2017-2019 гг.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1728140"/>
              </p:ext>
            </p:extLst>
          </p:nvPr>
        </p:nvGraphicFramePr>
        <p:xfrm>
          <a:off x="3332270" y="4301838"/>
          <a:ext cx="5642911" cy="1963713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1588243">
                  <a:extLst>
                    <a:ext uri="{9D8B030D-6E8A-4147-A177-3AD203B41FA5}">
                      <a16:colId xmlns:a16="http://schemas.microsoft.com/office/drawing/2014/main" val="3090292960"/>
                    </a:ext>
                  </a:extLst>
                </a:gridCol>
                <a:gridCol w="1218734">
                  <a:extLst>
                    <a:ext uri="{9D8B030D-6E8A-4147-A177-3AD203B41FA5}">
                      <a16:colId xmlns:a16="http://schemas.microsoft.com/office/drawing/2014/main" val="352378738"/>
                    </a:ext>
                  </a:extLst>
                </a:gridCol>
                <a:gridCol w="1417967">
                  <a:extLst>
                    <a:ext uri="{9D8B030D-6E8A-4147-A177-3AD203B41FA5}">
                      <a16:colId xmlns:a16="http://schemas.microsoft.com/office/drawing/2014/main" val="2838289755"/>
                    </a:ext>
                  </a:extLst>
                </a:gridCol>
                <a:gridCol w="1417967">
                  <a:extLst>
                    <a:ext uri="{9D8B030D-6E8A-4147-A177-3AD203B41FA5}">
                      <a16:colId xmlns:a16="http://schemas.microsoft.com/office/drawing/2014/main" val="3223550906"/>
                    </a:ext>
                  </a:extLst>
                </a:gridCol>
              </a:tblGrid>
              <a:tr h="2935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Судно</a:t>
                      </a:r>
                      <a:endParaRPr lang="ru-RU" sz="900" dirty="0">
                        <a:solidFill>
                          <a:srgbClr val="47485F"/>
                        </a:solidFill>
                        <a:effectLst/>
                        <a:latin typeface="Montserrat" panose="00000500000000000000" pitchFamily="2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Сроки рейса</a:t>
                      </a:r>
                      <a:endParaRPr lang="ru-RU" sz="900" dirty="0">
                        <a:solidFill>
                          <a:srgbClr val="47485F"/>
                        </a:solidFill>
                        <a:effectLst/>
                        <a:latin typeface="Montserrat" panose="00000500000000000000" pitchFamily="2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Направление (восток-</a:t>
                      </a:r>
                      <a:r>
                        <a:rPr lang="ru-RU" sz="900" dirty="0" err="1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Сабетта</a:t>
                      </a:r>
                      <a:r>
                        <a:rPr lang="ru-RU" sz="900" dirty="0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 / </a:t>
                      </a:r>
                      <a:r>
                        <a:rPr lang="ru-RU" sz="900" dirty="0" err="1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Сабетта</a:t>
                      </a:r>
                      <a:r>
                        <a:rPr lang="ru-RU" sz="900" dirty="0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-восток)</a:t>
                      </a:r>
                      <a:endParaRPr lang="ru-RU" sz="900" dirty="0">
                        <a:solidFill>
                          <a:srgbClr val="47485F"/>
                        </a:solidFill>
                        <a:effectLst/>
                        <a:latin typeface="Montserrat" panose="00000500000000000000" pitchFamily="2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Тип ледокольного</a:t>
                      </a:r>
                      <a:r>
                        <a:rPr lang="ru-RU" sz="900" baseline="0" dirty="0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 сопровождения</a:t>
                      </a:r>
                      <a:endParaRPr lang="ru-RU" sz="900" dirty="0">
                        <a:solidFill>
                          <a:srgbClr val="47485F"/>
                        </a:solidFill>
                        <a:effectLst/>
                        <a:latin typeface="Montserrat" panose="00000500000000000000" pitchFamily="2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2875343369"/>
                  </a:ext>
                </a:extLst>
              </a:tr>
              <a:tr h="3372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«Кристоф де </a:t>
                      </a:r>
                      <a:r>
                        <a:rPr lang="ru-RU" sz="900" dirty="0" err="1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Маржери</a:t>
                      </a:r>
                      <a:r>
                        <a:rPr lang="ru-RU" sz="900" dirty="0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»</a:t>
                      </a:r>
                      <a:endParaRPr lang="ru-RU" sz="800" dirty="0">
                        <a:solidFill>
                          <a:srgbClr val="47485F"/>
                        </a:solidFill>
                        <a:effectLst/>
                        <a:latin typeface="Montserrat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18.05.2020 - 31.05.2020</a:t>
                      </a:r>
                      <a:endParaRPr lang="ru-RU" sz="800" dirty="0">
                        <a:solidFill>
                          <a:srgbClr val="47485F"/>
                        </a:solidFill>
                        <a:effectLst/>
                        <a:latin typeface="Montserrat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err="1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Сабетта</a:t>
                      </a:r>
                      <a:r>
                        <a:rPr lang="ru-RU" sz="900" dirty="0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-Восток</a:t>
                      </a:r>
                      <a:endParaRPr lang="ru-RU" sz="800" dirty="0">
                        <a:solidFill>
                          <a:srgbClr val="47485F"/>
                        </a:solidFill>
                        <a:effectLst/>
                        <a:latin typeface="Montserrat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Сопровождение</a:t>
                      </a:r>
                      <a:r>
                        <a:rPr lang="ru-RU" sz="800" baseline="0" dirty="0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 на всем маршруте</a:t>
                      </a:r>
                      <a:endParaRPr lang="ru-RU" sz="800" dirty="0">
                        <a:solidFill>
                          <a:srgbClr val="47485F"/>
                        </a:solidFill>
                        <a:effectLst/>
                        <a:latin typeface="Montserrat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2752282898"/>
                  </a:ext>
                </a:extLst>
              </a:tr>
              <a:tr h="2935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«Владимир Воронин»</a:t>
                      </a:r>
                      <a:endParaRPr lang="ru-RU" sz="800" dirty="0">
                        <a:solidFill>
                          <a:srgbClr val="47485F"/>
                        </a:solidFill>
                        <a:effectLst/>
                        <a:latin typeface="Montserrat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24.05.2020 - 02.06.2020</a:t>
                      </a:r>
                      <a:endParaRPr lang="ru-RU" sz="800" dirty="0">
                        <a:solidFill>
                          <a:srgbClr val="47485F"/>
                        </a:solidFill>
                        <a:effectLst/>
                        <a:latin typeface="Montserrat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err="1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Сабетта</a:t>
                      </a:r>
                      <a:r>
                        <a:rPr lang="ru-RU" sz="900" dirty="0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-Восток</a:t>
                      </a:r>
                      <a:endParaRPr lang="ru-RU" sz="800" dirty="0">
                        <a:solidFill>
                          <a:srgbClr val="47485F"/>
                        </a:solidFill>
                        <a:effectLst/>
                        <a:latin typeface="Montserrat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Преимущественно</a:t>
                      </a:r>
                      <a:r>
                        <a:rPr lang="ru-RU" sz="800" baseline="0" dirty="0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 самостоятельное движения</a:t>
                      </a:r>
                      <a:endParaRPr lang="ru-RU" sz="800" dirty="0">
                        <a:solidFill>
                          <a:srgbClr val="47485F"/>
                        </a:solidFill>
                        <a:effectLst/>
                        <a:latin typeface="Montserrat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3900230557"/>
                  </a:ext>
                </a:extLst>
              </a:tr>
              <a:tr h="2935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«Владимир </a:t>
                      </a:r>
                      <a:r>
                        <a:rPr lang="ru-RU" sz="900" dirty="0" err="1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Русанов</a:t>
                      </a:r>
                      <a:r>
                        <a:rPr lang="ru-RU" sz="900" dirty="0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»</a:t>
                      </a:r>
                      <a:endParaRPr lang="ru-RU" sz="800" dirty="0">
                        <a:solidFill>
                          <a:srgbClr val="47485F"/>
                        </a:solidFill>
                        <a:effectLst/>
                        <a:latin typeface="Montserrat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29.06.2020 - 06.07.2020</a:t>
                      </a:r>
                      <a:endParaRPr lang="ru-RU" sz="800" dirty="0">
                        <a:solidFill>
                          <a:srgbClr val="47485F"/>
                        </a:solidFill>
                        <a:effectLst/>
                        <a:latin typeface="Montserrat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err="1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Сабетта</a:t>
                      </a:r>
                      <a:r>
                        <a:rPr lang="ru-RU" sz="900" dirty="0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-Восток</a:t>
                      </a:r>
                      <a:endParaRPr lang="ru-RU" sz="800" dirty="0">
                        <a:solidFill>
                          <a:srgbClr val="47485F"/>
                        </a:solidFill>
                        <a:effectLst/>
                        <a:latin typeface="Montserrat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Преимущественно</a:t>
                      </a:r>
                      <a:r>
                        <a:rPr lang="ru-RU" sz="800" baseline="0" dirty="0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 самостоятельное движения</a:t>
                      </a:r>
                      <a:endParaRPr lang="ru-RU" sz="800" dirty="0">
                        <a:solidFill>
                          <a:srgbClr val="47485F"/>
                        </a:solidFill>
                        <a:effectLst/>
                        <a:latin typeface="Montserrat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413431103"/>
                  </a:ext>
                </a:extLst>
              </a:tr>
              <a:tr h="4036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«Георгий Брусилов»</a:t>
                      </a:r>
                      <a:endParaRPr lang="ru-RU" sz="800" dirty="0">
                        <a:solidFill>
                          <a:srgbClr val="47485F"/>
                        </a:solidFill>
                        <a:effectLst/>
                        <a:latin typeface="Montserrat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30.06.2020 - 07.07.2020</a:t>
                      </a:r>
                      <a:endParaRPr lang="ru-RU" sz="800" dirty="0">
                        <a:solidFill>
                          <a:srgbClr val="47485F"/>
                        </a:solidFill>
                        <a:effectLst/>
                        <a:latin typeface="Montserrat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err="1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Сабетта</a:t>
                      </a:r>
                      <a:r>
                        <a:rPr lang="ru-RU" sz="900" dirty="0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-Восток</a:t>
                      </a:r>
                      <a:endParaRPr lang="ru-RU" sz="800" dirty="0">
                        <a:solidFill>
                          <a:srgbClr val="47485F"/>
                        </a:solidFill>
                        <a:effectLst/>
                        <a:latin typeface="Montserrat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Сопровождение</a:t>
                      </a:r>
                      <a:r>
                        <a:rPr lang="ru-RU" sz="800" baseline="0" dirty="0">
                          <a:solidFill>
                            <a:srgbClr val="47485F"/>
                          </a:solidFill>
                          <a:effectLst/>
                          <a:latin typeface="Montserrat" panose="00000500000000000000" pitchFamily="2" charset="-52"/>
                        </a:rPr>
                        <a:t> на всем маршруте</a:t>
                      </a:r>
                      <a:endParaRPr lang="ru-RU" sz="800" dirty="0">
                        <a:solidFill>
                          <a:srgbClr val="47485F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solidFill>
                          <a:srgbClr val="47485F"/>
                        </a:solidFill>
                        <a:effectLst/>
                        <a:latin typeface="Montserrat" panose="00000500000000000000" pitchFamily="2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499683697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75293" y="3809375"/>
            <a:ext cx="8775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Montserrat" panose="00000500000000000000" pitchFamily="2" charset="-52"/>
              </a:rPr>
              <a:t>Р</a:t>
            </a:r>
            <a:r>
              <a:rPr lang="ru-RU" sz="2400" b="1" dirty="0" smtClean="0">
                <a:latin typeface="Montserrat" panose="00000500000000000000" pitchFamily="2" charset="-52"/>
              </a:rPr>
              <a:t>ейсы </a:t>
            </a:r>
            <a:r>
              <a:rPr lang="ru-RU" sz="2400" b="1" dirty="0" err="1">
                <a:latin typeface="Montserrat" panose="00000500000000000000" pitchFamily="2" charset="-52"/>
              </a:rPr>
              <a:t>газовозов</a:t>
            </a:r>
            <a:r>
              <a:rPr lang="ru-RU" sz="2400" b="1" dirty="0">
                <a:latin typeface="Montserrat" panose="00000500000000000000" pitchFamily="2" charset="-52"/>
              </a:rPr>
              <a:t> в 2020 г. (</a:t>
            </a:r>
            <a:r>
              <a:rPr lang="ru-RU" sz="2400" b="1" i="1" u="sng" dirty="0">
                <a:latin typeface="Montserrat" panose="00000500000000000000" pitchFamily="2" charset="-52"/>
              </a:rPr>
              <a:t>самостоятельные</a:t>
            </a:r>
            <a:r>
              <a:rPr lang="ru-RU" sz="2400" b="1" dirty="0">
                <a:latin typeface="Montserrat" panose="00000500000000000000" pitchFamily="2" charset="-52"/>
              </a:rPr>
              <a:t> и </a:t>
            </a:r>
            <a:r>
              <a:rPr lang="ru-RU" sz="2400" b="1" i="1" u="sng" dirty="0">
                <a:latin typeface="Montserrat" panose="00000500000000000000" pitchFamily="2" charset="-52"/>
              </a:rPr>
              <a:t>под </a:t>
            </a:r>
            <a:r>
              <a:rPr lang="ru-RU" sz="2400" b="1" i="1" u="sng" dirty="0" smtClean="0">
                <a:latin typeface="Montserrat" panose="00000500000000000000" pitchFamily="2" charset="-52"/>
              </a:rPr>
              <a:t>проводкой</a:t>
            </a:r>
            <a:r>
              <a:rPr lang="ru-RU" sz="2400" b="1" dirty="0" smtClean="0">
                <a:latin typeface="Montserrat" panose="00000500000000000000" pitchFamily="2" charset="-52"/>
              </a:rPr>
              <a:t>)</a:t>
            </a:r>
            <a:endParaRPr lang="ru-RU" sz="2400" b="1" dirty="0">
              <a:latin typeface="Montserrat" panose="00000500000000000000" pitchFamily="2" charset="-52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" y="90780"/>
            <a:ext cx="9144000" cy="49755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900" b="1" dirty="0">
                <a:solidFill>
                  <a:srgbClr val="47485F"/>
                </a:solidFill>
              </a:rPr>
              <a:t>Сверхранние и </a:t>
            </a:r>
            <a:r>
              <a:rPr lang="ru-RU" sz="2900" b="1" dirty="0" err="1">
                <a:solidFill>
                  <a:srgbClr val="47485F"/>
                </a:solidFill>
              </a:rPr>
              <a:t>сверхпоздние</a:t>
            </a:r>
            <a:r>
              <a:rPr lang="ru-RU" sz="2900" b="1" dirty="0">
                <a:solidFill>
                  <a:srgbClr val="47485F"/>
                </a:solidFill>
              </a:rPr>
              <a:t> </a:t>
            </a:r>
            <a:r>
              <a:rPr lang="ru-RU" sz="2900" b="1" dirty="0" smtClean="0">
                <a:solidFill>
                  <a:srgbClr val="47485F"/>
                </a:solidFill>
              </a:rPr>
              <a:t>рейсы </a:t>
            </a:r>
            <a:r>
              <a:rPr lang="ru-RU" sz="2900" b="1" dirty="0" err="1" smtClean="0">
                <a:solidFill>
                  <a:srgbClr val="47485F"/>
                </a:solidFill>
              </a:rPr>
              <a:t>газовозов</a:t>
            </a:r>
            <a:endParaRPr lang="ru-RU" sz="2900" b="1" dirty="0">
              <a:solidFill>
                <a:srgbClr val="4748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080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42" y="20626"/>
            <a:ext cx="669929" cy="669929"/>
          </a:xfrm>
          <a:prstGeom prst="rect">
            <a:avLst/>
          </a:prstGeom>
          <a:noFill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914400" y="120316"/>
            <a:ext cx="8229600" cy="76573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900" b="1" dirty="0">
                <a:solidFill>
                  <a:srgbClr val="47485F"/>
                </a:solidFill>
              </a:rPr>
              <a:t>Анализ движения </a:t>
            </a:r>
            <a:r>
              <a:rPr lang="ru-RU" sz="2900" b="1" dirty="0" err="1">
                <a:solidFill>
                  <a:srgbClr val="47485F"/>
                </a:solidFill>
              </a:rPr>
              <a:t>газовозов</a:t>
            </a:r>
            <a:r>
              <a:rPr lang="ru-RU" sz="2900" b="1" dirty="0">
                <a:solidFill>
                  <a:srgbClr val="47485F"/>
                </a:solidFill>
              </a:rPr>
              <a:t> с</a:t>
            </a:r>
            <a:r>
              <a:rPr lang="en-US" sz="2900" b="1" dirty="0">
                <a:solidFill>
                  <a:srgbClr val="47485F"/>
                </a:solidFill>
              </a:rPr>
              <a:t>/</a:t>
            </a:r>
            <a:r>
              <a:rPr lang="ru-RU" sz="2900" b="1" dirty="0">
                <a:solidFill>
                  <a:srgbClr val="47485F"/>
                </a:solidFill>
              </a:rPr>
              <a:t>без ледокола.</a:t>
            </a:r>
          </a:p>
          <a:p>
            <a:pPr algn="l"/>
            <a:r>
              <a:rPr lang="ru-RU" sz="2900" b="1" dirty="0">
                <a:solidFill>
                  <a:srgbClr val="47485F"/>
                </a:solidFill>
              </a:rPr>
              <a:t>«Кристоф де </a:t>
            </a:r>
            <a:r>
              <a:rPr lang="ru-RU" sz="2900" b="1" dirty="0" err="1">
                <a:solidFill>
                  <a:srgbClr val="47485F"/>
                </a:solidFill>
              </a:rPr>
              <a:t>Маржери</a:t>
            </a:r>
            <a:r>
              <a:rPr lang="ru-RU" sz="2900" b="1" dirty="0">
                <a:solidFill>
                  <a:srgbClr val="47485F"/>
                </a:solidFill>
              </a:rPr>
              <a:t>» </a:t>
            </a:r>
            <a:r>
              <a:rPr lang="ru-RU" sz="2900" b="1" dirty="0" smtClean="0">
                <a:solidFill>
                  <a:srgbClr val="47485F"/>
                </a:solidFill>
              </a:rPr>
              <a:t>/ </a:t>
            </a:r>
            <a:r>
              <a:rPr lang="ru-RU" sz="2900" b="1" dirty="0">
                <a:solidFill>
                  <a:srgbClr val="47485F"/>
                </a:solidFill>
              </a:rPr>
              <a:t>«Владимир Воронин»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926" y="813769"/>
            <a:ext cx="7691718" cy="543925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511573" y="5043733"/>
            <a:ext cx="2832841" cy="108491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/>
            <a:r>
              <a:rPr lang="ru-RU" sz="900" dirty="0">
                <a:latin typeface="Montserrat Light" panose="000004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Ледовые карты за </a:t>
            </a:r>
          </a:p>
          <a:p>
            <a:pPr algn="r"/>
            <a:r>
              <a:rPr lang="ru-RU" sz="900" dirty="0">
                <a:latin typeface="Montserrat Light" panose="000004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17-18.05.2020 (Карское море), </a:t>
            </a:r>
          </a:p>
          <a:p>
            <a:pPr algn="r"/>
            <a:r>
              <a:rPr lang="ru-RU" sz="900" dirty="0">
                <a:latin typeface="Montserrat Light" panose="000004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19-20.05.2020 (море Лаптевых), </a:t>
            </a:r>
          </a:p>
          <a:p>
            <a:pPr algn="r"/>
            <a:r>
              <a:rPr lang="ru-RU" sz="900" dirty="0">
                <a:latin typeface="Montserrat Light" panose="000004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24-26.05.2020 (Восточно-Сибирское море) и </a:t>
            </a:r>
          </a:p>
          <a:p>
            <a:pPr algn="r"/>
            <a:r>
              <a:rPr lang="ru-RU" sz="900" dirty="0">
                <a:latin typeface="Montserrat Light" panose="000004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26-28.05.2020 (Чукотское море</a:t>
            </a:r>
            <a:r>
              <a:rPr lang="ru-RU" sz="1050" dirty="0">
                <a:latin typeface="Montserrat Light" panose="000004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algn="r"/>
            <a:r>
              <a:rPr lang="ru-RU" sz="900" dirty="0">
                <a:latin typeface="Montserrat Light" panose="00000400000000000000" pitchFamily="2" charset="-52"/>
                <a:cs typeface="Times New Roman" panose="02020603050405020304" pitchFamily="18" charset="0"/>
              </a:rPr>
              <a:t>Маршрут «Владимира Воронина» дан полупрозрачным цветом</a:t>
            </a:r>
            <a:endParaRPr lang="ru-RU" sz="900" dirty="0">
              <a:latin typeface="Montserrat Light" panose="000004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5827495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0121" y="1711434"/>
            <a:ext cx="8839200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>
              <a:spcAft>
                <a:spcPts val="1200"/>
              </a:spcAft>
              <a:buAutoNum type="arabicParenR"/>
            </a:pPr>
            <a:r>
              <a:rPr lang="ru-RU" sz="2400" dirty="0"/>
              <a:t>Газовозы типа </a:t>
            </a:r>
            <a:r>
              <a:rPr lang="ru-RU" sz="2400" dirty="0" err="1"/>
              <a:t>Ямалмакс</a:t>
            </a:r>
            <a:r>
              <a:rPr lang="ru-RU" sz="2400" dirty="0"/>
              <a:t> с ледовым классом Arc7 могут </a:t>
            </a:r>
            <a:r>
              <a:rPr lang="ru-RU" sz="2400" dirty="0"/>
              <a:t>в зимние месяцы самостоятельно </a:t>
            </a:r>
            <a:r>
              <a:rPr lang="ru-RU" sz="2400" dirty="0"/>
              <a:t>следовать на восток </a:t>
            </a:r>
            <a:r>
              <a:rPr lang="ru-RU" sz="2400" dirty="0" smtClean="0"/>
              <a:t>при </a:t>
            </a:r>
            <a:r>
              <a:rPr lang="ru-RU" sz="2400" dirty="0"/>
              <a:t>полноценном гидрометеорологическом обеспечении.</a:t>
            </a:r>
          </a:p>
          <a:p>
            <a:pPr marL="257175" indent="-257175">
              <a:spcAft>
                <a:spcPts val="1200"/>
              </a:spcAft>
              <a:buAutoNum type="arabicParenR"/>
            </a:pPr>
            <a:r>
              <a:rPr lang="ru-RU" sz="2400" dirty="0"/>
              <a:t>Ледокольная проводка </a:t>
            </a:r>
            <a:r>
              <a:rPr lang="ru-RU" sz="2400" dirty="0" err="1"/>
              <a:t>газовозов</a:t>
            </a:r>
            <a:r>
              <a:rPr lang="ru-RU" sz="2400" dirty="0"/>
              <a:t>, в том числе на сложных участках маршрута, может не давать существенного выигрыша во времени.</a:t>
            </a:r>
          </a:p>
          <a:p>
            <a:pPr marL="257175" indent="-257175">
              <a:spcAft>
                <a:spcPts val="1200"/>
              </a:spcAft>
              <a:buFontTx/>
              <a:buAutoNum type="arabicParenR"/>
            </a:pPr>
            <a:r>
              <a:rPr lang="ru-RU" sz="2400" dirty="0"/>
              <a:t>Атомные ледоколы целесообразно использовать в первую очередь для дежурства на лимитирующих участках трассы и оказания необходимой помощи в случаях существенной потери </a:t>
            </a:r>
            <a:r>
              <a:rPr lang="ru-RU" sz="2400" dirty="0" err="1"/>
              <a:t>газовозами</a:t>
            </a:r>
            <a:r>
              <a:rPr lang="ru-RU" sz="2400" dirty="0"/>
              <a:t> скорости или их попадания в ледовый плен.</a:t>
            </a:r>
          </a:p>
          <a:p>
            <a:endParaRPr lang="ru-RU" sz="2000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304800" y="120316"/>
            <a:ext cx="8839200" cy="112014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900" b="1" dirty="0">
                <a:solidFill>
                  <a:srgbClr val="47485F"/>
                </a:solidFill>
              </a:rPr>
              <a:t>Анализ движения </a:t>
            </a:r>
            <a:r>
              <a:rPr lang="ru-RU" sz="2900" b="1" dirty="0" err="1">
                <a:solidFill>
                  <a:srgbClr val="47485F"/>
                </a:solidFill>
              </a:rPr>
              <a:t>газовозов</a:t>
            </a:r>
            <a:r>
              <a:rPr lang="ru-RU" sz="2900" b="1" dirty="0">
                <a:solidFill>
                  <a:srgbClr val="47485F"/>
                </a:solidFill>
              </a:rPr>
              <a:t> с</a:t>
            </a:r>
            <a:r>
              <a:rPr lang="en-US" sz="2900" b="1" dirty="0">
                <a:solidFill>
                  <a:srgbClr val="47485F"/>
                </a:solidFill>
              </a:rPr>
              <a:t>/</a:t>
            </a:r>
            <a:r>
              <a:rPr lang="ru-RU" sz="2900" b="1" dirty="0">
                <a:solidFill>
                  <a:srgbClr val="47485F"/>
                </a:solidFill>
              </a:rPr>
              <a:t>без </a:t>
            </a:r>
            <a:r>
              <a:rPr lang="ru-RU" sz="2900" b="1" dirty="0" smtClean="0">
                <a:solidFill>
                  <a:srgbClr val="47485F"/>
                </a:solidFill>
              </a:rPr>
              <a:t>ледокола. Выводы:</a:t>
            </a:r>
            <a:endParaRPr lang="ru-RU" sz="2900" b="1" dirty="0">
              <a:solidFill>
                <a:srgbClr val="4748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7307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3657" y="95769"/>
            <a:ext cx="8690343" cy="882428"/>
          </a:xfrm>
        </p:spPr>
        <p:txBody>
          <a:bodyPr>
            <a:noAutofit/>
          </a:bodyPr>
          <a:lstStyle/>
          <a:p>
            <a:r>
              <a:rPr lang="ru-RU" sz="2900" b="1" dirty="0" smtClean="0"/>
              <a:t>Системные </a:t>
            </a:r>
            <a:r>
              <a:rPr lang="ru-RU" sz="2900" b="1" dirty="0"/>
              <a:t>проблемы перехода к круглогодичной навигации в восточном районе СМП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972" y="978196"/>
            <a:ext cx="8959701" cy="587980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/>
              <a:t>При </a:t>
            </a:r>
            <a:r>
              <a:rPr lang="ru-RU" sz="2400" dirty="0"/>
              <a:t>обеспечении зимней навигации в восточном районе СМП абсолютно необходим системный подход: все элементы обеспечения (ледоколы, суда, гидрометеорология, гидрография, порты, спутниковая информация, связь) должны быть сбалансированы и строго увязаны между </a:t>
            </a:r>
            <a:r>
              <a:rPr lang="ru-RU" sz="2400" dirty="0" smtClean="0"/>
              <a:t>собой. Однако:</a:t>
            </a:r>
          </a:p>
          <a:p>
            <a:r>
              <a:rPr lang="ru-RU" sz="2400" dirty="0" smtClean="0"/>
              <a:t>Масштабы расходов на развитие элементов системы не сбалансированы;</a:t>
            </a:r>
          </a:p>
          <a:p>
            <a:r>
              <a:rPr lang="ru-RU" sz="2400" dirty="0" err="1" smtClean="0"/>
              <a:t>Размерения</a:t>
            </a:r>
            <a:r>
              <a:rPr lang="ru-RU" sz="2400" dirty="0" smtClean="0"/>
              <a:t> ледоколов и судов для зимнего плавания на Восток не </a:t>
            </a:r>
            <a:r>
              <a:rPr lang="ru-RU" sz="2400" dirty="0"/>
              <a:t>увязаны между </a:t>
            </a:r>
            <a:r>
              <a:rPr lang="ru-RU" sz="2400" dirty="0" smtClean="0"/>
              <a:t>собой (ледокольная проводка малоэффективна)</a:t>
            </a:r>
          </a:p>
          <a:p>
            <a:r>
              <a:rPr lang="ru-RU" sz="2400" dirty="0" smtClean="0"/>
              <a:t>Группировка спутников ДЗЗ в плачевном состоянии. Отсутствуют </a:t>
            </a:r>
            <a:r>
              <a:rPr lang="ru-RU" sz="2400" dirty="0" err="1" smtClean="0"/>
              <a:t>картирующие</a:t>
            </a:r>
            <a:r>
              <a:rPr lang="ru-RU" sz="2400" dirty="0" smtClean="0"/>
              <a:t> радиолокационные спутники, при том, что в прошлом веке они были (система «Океан»)</a:t>
            </a:r>
          </a:p>
          <a:p>
            <a:r>
              <a:rPr lang="ru-RU" sz="2400" dirty="0" smtClean="0"/>
              <a:t>Модернизация системы «Север» началась с задержкой от первоначального плана на 3 года, а с января 2022 года была приостановлена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57842064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2987</TotalTime>
  <Words>987</Words>
  <Application>Microsoft Office PowerPoint</Application>
  <PresentationFormat>Экран (4:3)</PresentationFormat>
  <Paragraphs>107</Paragraphs>
  <Slides>11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Arial</vt:lpstr>
      <vt:lpstr>Calibri</vt:lpstr>
      <vt:lpstr>Calibri Light</vt:lpstr>
      <vt:lpstr>Mongolian Baiti</vt:lpstr>
      <vt:lpstr>Montserrat</vt:lpstr>
      <vt:lpstr>Montserrat Black</vt:lpstr>
      <vt:lpstr>Montserrat Light</vt:lpstr>
      <vt:lpstr>Times New Roman</vt:lpstr>
      <vt:lpstr>Тема Office</vt:lpstr>
      <vt:lpstr>ГИДРОМЕТЕОРОЛОГИЧЕСКОГЕ ОБЕСПЕЧЕНИЕ КРУГЛОГОДИЧНОЙ НАВИГАЦИИ В АКВАТОРИИ СЕВЕРНОГО МОРСКОГО ПУТИ </vt:lpstr>
      <vt:lpstr>Презентация PowerPoint</vt:lpstr>
      <vt:lpstr>С зимы 1978-1979 гг. началась круглогодичная навигация в Западном районе Арктики </vt:lpstr>
      <vt:lpstr>Круглогодичная навигация в Западном районе Арктики</vt:lpstr>
      <vt:lpstr>Структура системы обеспечения</vt:lpstr>
      <vt:lpstr>С 2017 года, с появлением судов класса ЯМАЛМАКС, стали регулярно проводится сверхпоздние и сверхранние транзитные рейсы</vt:lpstr>
      <vt:lpstr>При ориентации грузопотока в восточном направлении возникает значительно более сложная ситуация, чем при плавании и в юго-западной части Карского моря:</vt:lpstr>
      <vt:lpstr>Презентация PowerPoint</vt:lpstr>
      <vt:lpstr>Презентация PowerPoint</vt:lpstr>
      <vt:lpstr>Презентация PowerPoint</vt:lpstr>
      <vt:lpstr>Системные проблемы перехода к круглогодичной навигации в восточном районе СМП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Особенности гидрометеорологического обеспечения рейсов газовозов типа Ямалмакс в восточной части СМП</dc:title>
  <dc:creator>Пользователь Windows</dc:creator>
  <cp:lastModifiedBy>Сергей Владимирович  Бресткин</cp:lastModifiedBy>
  <cp:revision>131</cp:revision>
  <dcterms:created xsi:type="dcterms:W3CDTF">2020-09-13T18:37:18Z</dcterms:created>
  <dcterms:modified xsi:type="dcterms:W3CDTF">2023-05-23T08:41:14Z</dcterms:modified>
</cp:coreProperties>
</file>