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60" r:id="rId4"/>
    <p:sldId id="262" r:id="rId5"/>
    <p:sldId id="267" r:id="rId6"/>
    <p:sldId id="265" r:id="rId7"/>
    <p:sldId id="264" r:id="rId8"/>
    <p:sldId id="266" r:id="rId9"/>
    <p:sldId id="261" r:id="rId10"/>
    <p:sldId id="257" r:id="rId11"/>
    <p:sldId id="26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F5CF9-E0DF-4A65-97C0-8FF70F42921B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4E641A-F209-47D7-AF46-BA9069279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666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7E0D6-8B5F-4E72-BA32-24339EA88309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47B-03D3-4493-A8DB-0A3AD7690C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001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7E0D6-8B5F-4E72-BA32-24339EA88309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47B-03D3-4493-A8DB-0A3AD7690C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625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7E0D6-8B5F-4E72-BA32-24339EA88309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47B-03D3-4493-A8DB-0A3AD7690C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234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7E0D6-8B5F-4E72-BA32-24339EA88309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47B-03D3-4493-A8DB-0A3AD7690C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619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7E0D6-8B5F-4E72-BA32-24339EA88309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47B-03D3-4493-A8DB-0A3AD7690C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193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7E0D6-8B5F-4E72-BA32-24339EA88309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47B-03D3-4493-A8DB-0A3AD7690C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882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7E0D6-8B5F-4E72-BA32-24339EA88309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47B-03D3-4493-A8DB-0A3AD7690C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578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7E0D6-8B5F-4E72-BA32-24339EA88309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47B-03D3-4493-A8DB-0A3AD7690C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212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7E0D6-8B5F-4E72-BA32-24339EA88309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47B-03D3-4493-A8DB-0A3AD7690C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607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7E0D6-8B5F-4E72-BA32-24339EA88309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47B-03D3-4493-A8DB-0A3AD7690C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488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7E0D6-8B5F-4E72-BA32-24339EA88309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1A47B-03D3-4493-A8DB-0A3AD7690C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891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7E0D6-8B5F-4E72-BA32-24339EA88309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1A47B-03D3-4493-A8DB-0A3AD7690C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1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/>
              <a:t>Комплекс </a:t>
            </a:r>
            <a:r>
              <a:rPr lang="ru-RU" sz="7200" dirty="0"/>
              <a:t>ледовых бассейнов </a:t>
            </a:r>
            <a:r>
              <a:rPr lang="ru-RU" sz="7200" dirty="0" smtClean="0"/>
              <a:t>ААНИИ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4200" y="3602038"/>
            <a:ext cx="11087100" cy="1655762"/>
          </a:xfrm>
        </p:spPr>
        <p:txBody>
          <a:bodyPr>
            <a:normAutofit lnSpcReduction="10000"/>
          </a:bodyPr>
          <a:lstStyle/>
          <a:p>
            <a:endParaRPr lang="ru-RU" sz="3600" dirty="0" smtClean="0"/>
          </a:p>
          <a:p>
            <a:r>
              <a:rPr lang="ru-RU" sz="3200" i="1" dirty="0" smtClean="0"/>
              <a:t>Новые возможности и перспективные исследования</a:t>
            </a:r>
          </a:p>
          <a:p>
            <a:r>
              <a:rPr lang="ru-RU" sz="3200" i="1" dirty="0" smtClean="0"/>
              <a:t>Отдел ледовых качеств судов</a:t>
            </a:r>
            <a:endParaRPr lang="ru-RU" sz="32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0702"/>
            <a:ext cx="6375400" cy="8672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50100" y="106829"/>
            <a:ext cx="47879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 smtClean="0"/>
              <a:t>Конференция </a:t>
            </a:r>
            <a:r>
              <a:rPr lang="en-US" sz="3200" dirty="0" smtClean="0"/>
              <a:t>POLAR-2023</a:t>
            </a:r>
          </a:p>
          <a:p>
            <a:pPr algn="r"/>
            <a:r>
              <a:rPr lang="en-US" sz="3200" dirty="0" smtClean="0"/>
              <a:t>24 </a:t>
            </a:r>
            <a:r>
              <a:rPr lang="ru-RU" sz="3200" dirty="0" smtClean="0"/>
              <a:t>апреля 2023 года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91717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Комплекс ледовых бассейнов ААНИИ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900" y="1825625"/>
            <a:ext cx="59055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u="sng" dirty="0" smtClean="0"/>
              <a:t>Большой бассейн:</a:t>
            </a:r>
          </a:p>
          <a:p>
            <a:r>
              <a:rPr lang="ru-RU" dirty="0" smtClean="0"/>
              <a:t>Назначение: проведение </a:t>
            </a:r>
            <a:r>
              <a:rPr lang="ru-RU" dirty="0" smtClean="0"/>
              <a:t>модельных испытаний ледоколов, судов ледового плавания, стационарных сооружений.</a:t>
            </a:r>
          </a:p>
          <a:p>
            <a:r>
              <a:rPr lang="ru-RU" dirty="0" smtClean="0"/>
              <a:t>Размеры: длина – 30 м, ширина – 5 м, глубина 1,8 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Температура воздуха до -18⁰С.</a:t>
            </a:r>
          </a:p>
          <a:p>
            <a:r>
              <a:rPr lang="ru-RU" dirty="0" smtClean="0"/>
              <a:t>Длина испытываемых моделей до 6 метров.</a:t>
            </a:r>
          </a:p>
          <a:p>
            <a:r>
              <a:rPr lang="ru-RU" dirty="0" smtClean="0"/>
              <a:t>Толщина моделированного льда до 60 мм.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7750"/>
            <a:ext cx="2130950" cy="460250"/>
          </a:xfrm>
          <a:prstGeom prst="rect">
            <a:avLst/>
          </a:prstGeom>
        </p:spPr>
      </p:pic>
      <p:pic>
        <p:nvPicPr>
          <p:cNvPr id="8" name="Рисунок 7" descr="Безымянсувуауауаный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94400" y="2282824"/>
            <a:ext cx="5932956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653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504" y="365125"/>
            <a:ext cx="6350496" cy="1325563"/>
          </a:xfrm>
        </p:spPr>
        <p:txBody>
          <a:bodyPr/>
          <a:lstStyle/>
          <a:p>
            <a:r>
              <a:rPr lang="ru-RU" dirty="0" smtClean="0"/>
              <a:t>Новые возможности изготовления моделей</a:t>
            </a:r>
            <a:endParaRPr lang="ru-RU" dirty="0"/>
          </a:p>
        </p:txBody>
      </p:sp>
      <p:pic>
        <p:nvPicPr>
          <p:cNvPr id="4" name="Рисунок 3" descr="FCBCC052-1627-4C21-8BD0-30B0838639F9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504" y="1929623"/>
            <a:ext cx="6350496" cy="47628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7750"/>
            <a:ext cx="2130950" cy="4602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632" y="152400"/>
            <a:ext cx="4905072" cy="654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649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71336"/>
            <a:ext cx="6938998" cy="1325563"/>
          </a:xfrm>
        </p:spPr>
        <p:txBody>
          <a:bodyPr>
            <a:normAutofit/>
          </a:bodyPr>
          <a:lstStyle/>
          <a:p>
            <a:r>
              <a:rPr lang="ru-RU" dirty="0" smtClean="0"/>
              <a:t>Модельный </a:t>
            </a:r>
            <a:r>
              <a:rPr lang="ru-RU" dirty="0" err="1" smtClean="0"/>
              <a:t>пропульсивный</a:t>
            </a:r>
            <a:r>
              <a:rPr lang="ru-RU" dirty="0" smtClean="0"/>
              <a:t> комплекс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31495" y="982109"/>
            <a:ext cx="6536045" cy="49020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1" y="1496899"/>
            <a:ext cx="6938998" cy="52042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7750"/>
            <a:ext cx="2130950" cy="46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308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10951" cy="1325563"/>
          </a:xfrm>
        </p:spPr>
        <p:txBody>
          <a:bodyPr/>
          <a:lstStyle/>
          <a:p>
            <a:r>
              <a:rPr lang="ru-RU" dirty="0" smtClean="0"/>
              <a:t>Натурные испытания</a:t>
            </a:r>
            <a:endParaRPr lang="ru-RU" dirty="0"/>
          </a:p>
        </p:txBody>
      </p:sp>
      <p:pic>
        <p:nvPicPr>
          <p:cNvPr id="7" name="Рисунок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0872" y="581025"/>
            <a:ext cx="4331727" cy="268918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1" name="Picture 2" descr="P10203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2199" y="3457850"/>
            <a:ext cx="3600400" cy="2716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Трешнико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1732" y="3944258"/>
            <a:ext cx="4504538" cy="2453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DSC080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881" y="2105025"/>
            <a:ext cx="3601922" cy="270144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7750"/>
            <a:ext cx="2130950" cy="46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48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10951" cy="1325563"/>
          </a:xfrm>
        </p:spPr>
        <p:txBody>
          <a:bodyPr/>
          <a:lstStyle/>
          <a:p>
            <a:r>
              <a:rPr lang="ru-RU" dirty="0" smtClean="0"/>
              <a:t>Натурные испытания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818" y="198535"/>
            <a:ext cx="5841532" cy="3281983"/>
          </a:xfrm>
          <a:prstGeom prst="rect">
            <a:avLst/>
          </a:prstGeom>
        </p:spPr>
      </p:pic>
      <p:pic>
        <p:nvPicPr>
          <p:cNvPr id="8" name="Рисунок 7" descr="DSC_05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3335" y="3819093"/>
            <a:ext cx="3695229" cy="2456934"/>
          </a:xfrm>
          <a:prstGeom prst="rect">
            <a:avLst/>
          </a:prstGeom>
        </p:spPr>
      </p:pic>
      <p:pic>
        <p:nvPicPr>
          <p:cNvPr id="9" name="Рисунок 8" descr="fig2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9594" y="1632180"/>
            <a:ext cx="4320480" cy="20651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199" y="3733190"/>
            <a:ext cx="7484151" cy="29897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7750"/>
            <a:ext cx="2130950" cy="46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69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10951" cy="1325563"/>
          </a:xfrm>
        </p:spPr>
        <p:txBody>
          <a:bodyPr/>
          <a:lstStyle/>
          <a:p>
            <a:r>
              <a:rPr lang="ru-RU" dirty="0" smtClean="0"/>
              <a:t>Натурные испытания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6" name="Рисунок 5" descr="Image-2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549" y="2146475"/>
            <a:ext cx="7070049" cy="47115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49" y="6340407"/>
            <a:ext cx="2396449" cy="51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665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Комплекс ледовых бассейнов ААНИИ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300" y="1825625"/>
            <a:ext cx="532976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 smtClean="0"/>
              <a:t>Малый </a:t>
            </a:r>
            <a:r>
              <a:rPr lang="ru-RU" b="1" u="sng" dirty="0" smtClean="0"/>
              <a:t>бассейн:</a:t>
            </a:r>
          </a:p>
          <a:p>
            <a:r>
              <a:rPr lang="ru-RU" dirty="0" smtClean="0"/>
              <a:t>Исследования в области механики и физики льда</a:t>
            </a:r>
          </a:p>
          <a:p>
            <a:r>
              <a:rPr lang="ru-RU" dirty="0" smtClean="0"/>
              <a:t>Размеры: длина – 5 м, ширина – 5 м, глубина – 2,5 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Толщина льда естественного </a:t>
            </a:r>
            <a:r>
              <a:rPr lang="ru-RU" dirty="0" err="1" smtClean="0"/>
              <a:t>намерзания</a:t>
            </a:r>
            <a:r>
              <a:rPr lang="ru-RU" dirty="0" smtClean="0"/>
              <a:t> до 1 метра.</a:t>
            </a:r>
          </a:p>
          <a:p>
            <a:r>
              <a:rPr lang="ru-RU" dirty="0" smtClean="0"/>
              <a:t>Температура до </a:t>
            </a:r>
            <a:r>
              <a:rPr lang="ru-RU" dirty="0"/>
              <a:t>-30⁰</a:t>
            </a:r>
            <a:r>
              <a:rPr lang="en-US" dirty="0" smtClean="0"/>
              <a:t>C</a:t>
            </a:r>
            <a:r>
              <a:rPr lang="ru-RU" dirty="0" smtClean="0"/>
              <a:t>.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7750"/>
            <a:ext cx="2130950" cy="4602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067" y="1535906"/>
            <a:ext cx="6316133" cy="473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36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100" y="365125"/>
            <a:ext cx="3998570" cy="1325563"/>
          </a:xfrm>
        </p:spPr>
        <p:txBody>
          <a:bodyPr/>
          <a:lstStyle/>
          <a:p>
            <a:r>
              <a:rPr lang="ru-RU" dirty="0" smtClean="0"/>
              <a:t>Малый бассейн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637" y="0"/>
            <a:ext cx="3866198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802" y="0"/>
            <a:ext cx="3866198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7750"/>
            <a:ext cx="2130950" cy="46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018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5600" y="365125"/>
            <a:ext cx="6756400" cy="1325563"/>
          </a:xfrm>
        </p:spPr>
        <p:txBody>
          <a:bodyPr/>
          <a:lstStyle/>
          <a:p>
            <a:r>
              <a:rPr lang="ru-RU" dirty="0" smtClean="0"/>
              <a:t>Работы по испытаниям материалов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3319777"/>
            <a:ext cx="7043068" cy="35382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768" y="0"/>
            <a:ext cx="5136232" cy="68721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7750"/>
            <a:ext cx="2130950" cy="46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882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809" y="0"/>
            <a:ext cx="1028638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43500" y="139700"/>
            <a:ext cx="5270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800" dirty="0" smtClean="0">
                <a:solidFill>
                  <a:schemeClr val="bg1"/>
                </a:solidFill>
              </a:rPr>
              <a:t>Приглашаем к сотрудничеству!</a:t>
            </a:r>
            <a:endParaRPr lang="ru-RU" sz="4800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419" y="6214332"/>
            <a:ext cx="2130950" cy="46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5134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147</Words>
  <Application>Microsoft Office PowerPoint</Application>
  <PresentationFormat>Широкоэкранный</PresentationFormat>
  <Paragraphs>27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Комплекс ледовых бассейнов ААНИИ</vt:lpstr>
      <vt:lpstr>Комплекс ледовых бассейнов ААНИИ</vt:lpstr>
      <vt:lpstr>Новые возможности изготовления моделей</vt:lpstr>
      <vt:lpstr>Модельный пропульсивный комплекс</vt:lpstr>
      <vt:lpstr>Натурные испытания</vt:lpstr>
      <vt:lpstr>Натурные испытания</vt:lpstr>
      <vt:lpstr>Натурные испытания</vt:lpstr>
      <vt:lpstr>Комплекс ледовых бассейнов ААНИИ</vt:lpstr>
      <vt:lpstr>Малый бассейн</vt:lpstr>
      <vt:lpstr>Работы по испытаниям материалов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27</cp:revision>
  <dcterms:created xsi:type="dcterms:W3CDTF">2023-05-22T12:13:21Z</dcterms:created>
  <dcterms:modified xsi:type="dcterms:W3CDTF">2023-05-23T07:19:22Z</dcterms:modified>
</cp:coreProperties>
</file>