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6" r:id="rId1"/>
    <p:sldMasterId id="2147483685" r:id="rId2"/>
    <p:sldMasterId id="2147483698" r:id="rId3"/>
  </p:sldMasterIdLst>
  <p:notesMasterIdLst>
    <p:notesMasterId r:id="rId12"/>
  </p:notesMasterIdLst>
  <p:sldIdLst>
    <p:sldId id="544" r:id="rId4"/>
    <p:sldId id="546" r:id="rId5"/>
    <p:sldId id="557" r:id="rId6"/>
    <p:sldId id="548" r:id="rId7"/>
    <p:sldId id="539" r:id="rId8"/>
    <p:sldId id="552" r:id="rId9"/>
    <p:sldId id="555" r:id="rId10"/>
    <p:sldId id="523" r:id="rId11"/>
  </p:sldIdLst>
  <p:sldSz cx="9906000" cy="6858000" type="A4"/>
  <p:notesSz cx="6797675" cy="9926638"/>
  <p:embeddedFontLst>
    <p:embeddedFont>
      <p:font typeface="Montserrat" panose="020B0604020202020204" charset="-52"/>
      <p:regular r:id="rId13"/>
      <p:bold r:id="rId14"/>
      <p:italic r:id="rId15"/>
      <p:boldItalic r:id="rId16"/>
    </p:embeddedFont>
    <p:embeddedFont>
      <p:font typeface="Calibri Light" panose="020F0302020204030204" pitchFamily="34" charset="0"/>
      <p:regular r:id="rId17"/>
      <p:italic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Arial Narrow" panose="020B0606020202030204" pitchFamily="34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913" userDrawn="1">
          <p15:clr>
            <a:srgbClr val="A4A3A4"/>
          </p15:clr>
        </p15:guide>
        <p15:guide id="2" pos="6023" userDrawn="1">
          <p15:clr>
            <a:srgbClr val="A4A3A4"/>
          </p15:clr>
        </p15:guide>
        <p15:guide id="3" orient="horz" pos="2795" userDrawn="1">
          <p15:clr>
            <a:srgbClr val="A4A3A4"/>
          </p15:clr>
        </p15:guide>
        <p15:guide id="4" pos="217" userDrawn="1">
          <p15:clr>
            <a:srgbClr val="A4A3A4"/>
          </p15:clr>
        </p15:guide>
        <p15:guide id="5" pos="19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0" roundtripDataSignature="AMtx7mjzIii5sfl7z8xfB5uOWkFF2H3jh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Юрий Валерьевич Угрюмов" initials="ЮВУ" lastIdx="0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3B7D9"/>
    <a:srgbClr val="6895B4"/>
    <a:srgbClr val="ED1C24"/>
    <a:srgbClr val="1C2B9E"/>
    <a:srgbClr val="F15A29"/>
    <a:srgbClr val="40D6FF"/>
    <a:srgbClr val="57D0FA"/>
    <a:srgbClr val="9797B1"/>
    <a:srgbClr val="918EA4"/>
    <a:srgbClr val="4646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44" autoAdjust="0"/>
    <p:restoredTop sz="95930" autoAdjust="0"/>
  </p:normalViewPr>
  <p:slideViewPr>
    <p:cSldViewPr snapToGrid="0">
      <p:cViewPr varScale="1">
        <p:scale>
          <a:sx n="69" d="100"/>
          <a:sy n="69" d="100"/>
        </p:scale>
        <p:origin x="900" y="32"/>
      </p:cViewPr>
      <p:guideLst>
        <p:guide orient="horz" pos="913"/>
        <p:guide pos="6023"/>
        <p:guide orient="horz" pos="2795"/>
        <p:guide pos="217"/>
        <p:guide pos="19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9.fntdata"/><Relationship Id="rId42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41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12.fntdata"/><Relationship Id="rId40" Type="http://customschemas.google.com/relationships/presentationmetadata" Target="metadata"/><Relationship Id="rId45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10" Type="http://schemas.openxmlformats.org/officeDocument/2006/relationships/slide" Target="slides/slide7.xml"/><Relationship Id="rId19" Type="http://schemas.openxmlformats.org/officeDocument/2006/relationships/font" Target="fonts/font7.fntdata"/><Relationship Id="rId44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43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1A7999F-4E26-4615-92CC-8097F9BE7CD3}" type="doc">
      <dgm:prSet loTypeId="urn:microsoft.com/office/officeart/2005/8/layout/chevron1" loCatId="process" qsTypeId="urn:microsoft.com/office/officeart/2005/8/quickstyle/simple2" qsCatId="simple" csTypeId="urn:microsoft.com/office/officeart/2005/8/colors/accent0_3" csCatId="mainScheme" phldr="1"/>
      <dgm:spPr/>
    </dgm:pt>
    <dgm:pt modelId="{A1700D8A-471E-4B87-8D9D-93890EC9A60A}">
      <dgm:prSet phldrT="[Текст]" custT="1"/>
      <dgm:spPr>
        <a:solidFill>
          <a:schemeClr val="tx2">
            <a:lumMod val="60000"/>
            <a:lumOff val="40000"/>
          </a:schemeClr>
        </a:solidFill>
        <a:ln w="19050">
          <a:solidFill>
            <a:schemeClr val="bg1"/>
          </a:solidFill>
        </a:ln>
      </dgm:spPr>
      <dgm:t>
        <a:bodyPr/>
        <a:lstStyle/>
        <a:p>
          <a:r>
            <a:rPr lang="ru-RU" sz="1100" b="1" dirty="0" smtClean="0">
              <a:latin typeface="Montserrat" panose="00000500000000000000" pitchFamily="50" charset="-52"/>
              <a:cs typeface="Arial" panose="020B0604020202020204" pitchFamily="34" charset="0"/>
            </a:rPr>
            <a:t>Передача судна ААНИИ</a:t>
          </a:r>
          <a:endParaRPr lang="ru-RU" sz="1100" b="1" dirty="0">
            <a:latin typeface="Montserrat" panose="00000500000000000000" pitchFamily="50" charset="-52"/>
            <a:cs typeface="Arial" panose="020B0604020202020204" pitchFamily="34" charset="0"/>
          </a:endParaRPr>
        </a:p>
      </dgm:t>
    </dgm:pt>
    <dgm:pt modelId="{BC692024-4140-4C8F-B306-4E1DA5B1AD81}" type="parTrans" cxnId="{656BB35D-7599-4D6A-8D81-E7E3971838E2}">
      <dgm:prSet/>
      <dgm:spPr/>
      <dgm:t>
        <a:bodyPr/>
        <a:lstStyle/>
        <a:p>
          <a:endParaRPr lang="ru-RU" sz="1600"/>
        </a:p>
      </dgm:t>
    </dgm:pt>
    <dgm:pt modelId="{A5D2EDB6-531D-4C3A-8D02-B23A4D04389E}" type="sibTrans" cxnId="{656BB35D-7599-4D6A-8D81-E7E3971838E2}">
      <dgm:prSet/>
      <dgm:spPr/>
      <dgm:t>
        <a:bodyPr/>
        <a:lstStyle/>
        <a:p>
          <a:endParaRPr lang="ru-RU" sz="1600"/>
        </a:p>
      </dgm:t>
    </dgm:pt>
    <dgm:pt modelId="{1CF0BB79-1B06-4C93-A9DF-031C51617878}">
      <dgm:prSet phldrT="[Текст]" custT="1"/>
      <dgm:spPr>
        <a:solidFill>
          <a:schemeClr val="tx2">
            <a:lumMod val="60000"/>
            <a:lumOff val="40000"/>
          </a:schemeClr>
        </a:solidFill>
        <a:ln w="19050">
          <a:solidFill>
            <a:schemeClr val="bg1"/>
          </a:solidFill>
        </a:ln>
      </dgm:spPr>
      <dgm:t>
        <a:bodyPr/>
        <a:lstStyle/>
        <a:p>
          <a:r>
            <a:rPr lang="ru-RU" sz="1100" b="1" dirty="0" smtClean="0">
              <a:latin typeface="Montserrat" panose="00000500000000000000" pitchFamily="50" charset="-52"/>
              <a:cs typeface="Arial" panose="020B0604020202020204" pitchFamily="34" charset="0"/>
            </a:rPr>
            <a:t>Выход в море</a:t>
          </a:r>
          <a:endParaRPr lang="ru-RU" sz="1100" b="1" dirty="0">
            <a:latin typeface="Montserrat" panose="00000500000000000000" pitchFamily="50" charset="-52"/>
            <a:cs typeface="Arial" panose="020B0604020202020204" pitchFamily="34" charset="0"/>
          </a:endParaRPr>
        </a:p>
      </dgm:t>
    </dgm:pt>
    <dgm:pt modelId="{1B154A2F-24C9-4350-9A9E-3F78D3309B89}" type="parTrans" cxnId="{1D889D34-054C-46B2-BE2D-AAEC4662540C}">
      <dgm:prSet/>
      <dgm:spPr/>
      <dgm:t>
        <a:bodyPr/>
        <a:lstStyle/>
        <a:p>
          <a:endParaRPr lang="ru-RU" sz="1600"/>
        </a:p>
      </dgm:t>
    </dgm:pt>
    <dgm:pt modelId="{A37313A8-D129-4B33-8998-6C4AF0786E4B}" type="sibTrans" cxnId="{1D889D34-054C-46B2-BE2D-AAEC4662540C}">
      <dgm:prSet/>
      <dgm:spPr/>
      <dgm:t>
        <a:bodyPr/>
        <a:lstStyle/>
        <a:p>
          <a:endParaRPr lang="ru-RU" sz="1600"/>
        </a:p>
      </dgm:t>
    </dgm:pt>
    <dgm:pt modelId="{37E7C689-1D7F-4E19-8D09-DA4AE9D6CEBD}">
      <dgm:prSet phldrT="[Текст]" custT="1"/>
      <dgm:spPr>
        <a:solidFill>
          <a:schemeClr val="tx2">
            <a:lumMod val="60000"/>
            <a:lumOff val="40000"/>
          </a:schemeClr>
        </a:solidFill>
        <a:ln w="19050">
          <a:solidFill>
            <a:schemeClr val="bg1"/>
          </a:solidFill>
        </a:ln>
      </dgm:spPr>
      <dgm:t>
        <a:bodyPr/>
        <a:lstStyle/>
        <a:p>
          <a:r>
            <a:rPr lang="ru-RU" sz="1100" b="1" dirty="0" smtClean="0">
              <a:latin typeface="Montserrat" panose="00000500000000000000" pitchFamily="50" charset="-52"/>
              <a:cs typeface="Arial" panose="020B0604020202020204" pitchFamily="34" charset="0"/>
            </a:rPr>
            <a:t>Прибытие в район начала работ</a:t>
          </a:r>
          <a:endParaRPr lang="ru-RU" sz="1100" b="1" dirty="0">
            <a:latin typeface="Montserrat" panose="00000500000000000000" pitchFamily="50" charset="-52"/>
            <a:cs typeface="Arial" panose="020B0604020202020204" pitchFamily="34" charset="0"/>
          </a:endParaRPr>
        </a:p>
      </dgm:t>
    </dgm:pt>
    <dgm:pt modelId="{C7845653-C69E-409F-9205-84B9CA54A4FF}" type="parTrans" cxnId="{9B04BED4-D310-4447-8EC2-CFD785778BDF}">
      <dgm:prSet/>
      <dgm:spPr/>
      <dgm:t>
        <a:bodyPr/>
        <a:lstStyle/>
        <a:p>
          <a:endParaRPr lang="ru-RU" sz="1600"/>
        </a:p>
      </dgm:t>
    </dgm:pt>
    <dgm:pt modelId="{957B0E10-7970-4B53-A9BB-54DFE94F88F8}" type="sibTrans" cxnId="{9B04BED4-D310-4447-8EC2-CFD785778BDF}">
      <dgm:prSet/>
      <dgm:spPr/>
      <dgm:t>
        <a:bodyPr/>
        <a:lstStyle/>
        <a:p>
          <a:endParaRPr lang="ru-RU" sz="1600"/>
        </a:p>
      </dgm:t>
    </dgm:pt>
    <dgm:pt modelId="{7646C0B2-857E-465D-8460-134F4F757686}">
      <dgm:prSet phldrT="[Текст]" custT="1"/>
      <dgm:spPr>
        <a:solidFill>
          <a:schemeClr val="tx2">
            <a:lumMod val="60000"/>
            <a:lumOff val="40000"/>
          </a:schemeClr>
        </a:solidFill>
        <a:ln w="19050">
          <a:solidFill>
            <a:schemeClr val="bg1"/>
          </a:solidFill>
        </a:ln>
      </dgm:spPr>
      <dgm:t>
        <a:bodyPr/>
        <a:lstStyle/>
        <a:p>
          <a:pPr>
            <a:spcAft>
              <a:spcPts val="0"/>
            </a:spcAft>
          </a:pPr>
          <a:r>
            <a:rPr lang="ru-RU" sz="1100" b="1" dirty="0" smtClean="0">
              <a:latin typeface="Montserrat" panose="00000500000000000000" pitchFamily="50" charset="-52"/>
              <a:cs typeface="Arial" panose="020B0604020202020204" pitchFamily="34" charset="0"/>
            </a:rPr>
            <a:t>Открытие</a:t>
          </a:r>
        </a:p>
        <a:p>
          <a:pPr>
            <a:spcAft>
              <a:spcPts val="0"/>
            </a:spcAft>
          </a:pPr>
          <a:r>
            <a:rPr lang="ru-RU" sz="1100" b="1" dirty="0" smtClean="0">
              <a:latin typeface="Montserrat" panose="00000500000000000000" pitchFamily="50" charset="-52"/>
              <a:cs typeface="Arial" panose="020B0604020202020204" pitchFamily="34" charset="0"/>
            </a:rPr>
            <a:t>СП-41</a:t>
          </a:r>
          <a:endParaRPr lang="ru-RU" sz="1100" b="1" dirty="0">
            <a:latin typeface="Montserrat" panose="00000500000000000000" pitchFamily="50" charset="-52"/>
            <a:cs typeface="Arial" panose="020B0604020202020204" pitchFamily="34" charset="0"/>
          </a:endParaRPr>
        </a:p>
      </dgm:t>
    </dgm:pt>
    <dgm:pt modelId="{8B38F7D1-452F-40B8-BE14-328B3C5B97FC}" type="parTrans" cxnId="{F13DF5A2-170F-47AE-9E2B-A3E2D7448F6C}">
      <dgm:prSet/>
      <dgm:spPr/>
      <dgm:t>
        <a:bodyPr/>
        <a:lstStyle/>
        <a:p>
          <a:endParaRPr lang="ru-RU" sz="1600"/>
        </a:p>
      </dgm:t>
    </dgm:pt>
    <dgm:pt modelId="{9A58489A-2CAD-4BF9-891B-21D055C4FA03}" type="sibTrans" cxnId="{F13DF5A2-170F-47AE-9E2B-A3E2D7448F6C}">
      <dgm:prSet/>
      <dgm:spPr/>
      <dgm:t>
        <a:bodyPr/>
        <a:lstStyle/>
        <a:p>
          <a:endParaRPr lang="ru-RU" sz="1600"/>
        </a:p>
      </dgm:t>
    </dgm:pt>
    <dgm:pt modelId="{5EC9EC40-A28D-4D1A-B360-76C8404807C1}" type="pres">
      <dgm:prSet presAssocID="{81A7999F-4E26-4615-92CC-8097F9BE7CD3}" presName="Name0" presStyleCnt="0">
        <dgm:presLayoutVars>
          <dgm:dir/>
          <dgm:animLvl val="lvl"/>
          <dgm:resizeHandles val="exact"/>
        </dgm:presLayoutVars>
      </dgm:prSet>
      <dgm:spPr/>
    </dgm:pt>
    <dgm:pt modelId="{BB0C7B94-A800-4F88-A14F-5639BD461E54}" type="pres">
      <dgm:prSet presAssocID="{A1700D8A-471E-4B87-8D9D-93890EC9A60A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78D818-1449-481C-B131-8D843407EA5A}" type="pres">
      <dgm:prSet presAssocID="{A5D2EDB6-531D-4C3A-8D02-B23A4D04389E}" presName="parTxOnlySpace" presStyleCnt="0"/>
      <dgm:spPr/>
    </dgm:pt>
    <dgm:pt modelId="{29082C92-7C03-4FE5-AF1A-39D8631197C0}" type="pres">
      <dgm:prSet presAssocID="{1CF0BB79-1B06-4C93-A9DF-031C51617878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81E89E-B899-431D-BCD0-CBFE1156D7F9}" type="pres">
      <dgm:prSet presAssocID="{A37313A8-D129-4B33-8998-6C4AF0786E4B}" presName="parTxOnlySpace" presStyleCnt="0"/>
      <dgm:spPr/>
    </dgm:pt>
    <dgm:pt modelId="{EFA1DB93-1B70-443C-84A7-72537F948D04}" type="pres">
      <dgm:prSet presAssocID="{37E7C689-1D7F-4E19-8D09-DA4AE9D6CEBD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A75CB2-5C2F-446E-A19D-DB7B69FE2CDD}" type="pres">
      <dgm:prSet presAssocID="{957B0E10-7970-4B53-A9BB-54DFE94F88F8}" presName="parTxOnlySpace" presStyleCnt="0"/>
      <dgm:spPr/>
    </dgm:pt>
    <dgm:pt modelId="{9249C60F-5105-4D6E-8785-08D3283B7EE2}" type="pres">
      <dgm:prSet presAssocID="{7646C0B2-857E-465D-8460-134F4F757686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03A674F-4F5F-41C2-9B0B-E7B6B9DA4FDA}" type="presOf" srcId="{37E7C689-1D7F-4E19-8D09-DA4AE9D6CEBD}" destId="{EFA1DB93-1B70-443C-84A7-72537F948D04}" srcOrd="0" destOrd="0" presId="urn:microsoft.com/office/officeart/2005/8/layout/chevron1"/>
    <dgm:cxn modelId="{F13DF5A2-170F-47AE-9E2B-A3E2D7448F6C}" srcId="{81A7999F-4E26-4615-92CC-8097F9BE7CD3}" destId="{7646C0B2-857E-465D-8460-134F4F757686}" srcOrd="3" destOrd="0" parTransId="{8B38F7D1-452F-40B8-BE14-328B3C5B97FC}" sibTransId="{9A58489A-2CAD-4BF9-891B-21D055C4FA03}"/>
    <dgm:cxn modelId="{656BB35D-7599-4D6A-8D81-E7E3971838E2}" srcId="{81A7999F-4E26-4615-92CC-8097F9BE7CD3}" destId="{A1700D8A-471E-4B87-8D9D-93890EC9A60A}" srcOrd="0" destOrd="0" parTransId="{BC692024-4140-4C8F-B306-4E1DA5B1AD81}" sibTransId="{A5D2EDB6-531D-4C3A-8D02-B23A4D04389E}"/>
    <dgm:cxn modelId="{59A249B6-280E-45AE-8D7E-937FF68DFF36}" type="presOf" srcId="{1CF0BB79-1B06-4C93-A9DF-031C51617878}" destId="{29082C92-7C03-4FE5-AF1A-39D8631197C0}" srcOrd="0" destOrd="0" presId="urn:microsoft.com/office/officeart/2005/8/layout/chevron1"/>
    <dgm:cxn modelId="{33E34468-207B-44A0-A646-9B3E6234902D}" type="presOf" srcId="{81A7999F-4E26-4615-92CC-8097F9BE7CD3}" destId="{5EC9EC40-A28D-4D1A-B360-76C8404807C1}" srcOrd="0" destOrd="0" presId="urn:microsoft.com/office/officeart/2005/8/layout/chevron1"/>
    <dgm:cxn modelId="{618562EB-778A-4584-8B8A-289A1B821FCB}" type="presOf" srcId="{7646C0B2-857E-465D-8460-134F4F757686}" destId="{9249C60F-5105-4D6E-8785-08D3283B7EE2}" srcOrd="0" destOrd="0" presId="urn:microsoft.com/office/officeart/2005/8/layout/chevron1"/>
    <dgm:cxn modelId="{281E2A30-DABC-4FE3-AD95-825498667346}" type="presOf" srcId="{A1700D8A-471E-4B87-8D9D-93890EC9A60A}" destId="{BB0C7B94-A800-4F88-A14F-5639BD461E54}" srcOrd="0" destOrd="0" presId="urn:microsoft.com/office/officeart/2005/8/layout/chevron1"/>
    <dgm:cxn modelId="{9B04BED4-D310-4447-8EC2-CFD785778BDF}" srcId="{81A7999F-4E26-4615-92CC-8097F9BE7CD3}" destId="{37E7C689-1D7F-4E19-8D09-DA4AE9D6CEBD}" srcOrd="2" destOrd="0" parTransId="{C7845653-C69E-409F-9205-84B9CA54A4FF}" sibTransId="{957B0E10-7970-4B53-A9BB-54DFE94F88F8}"/>
    <dgm:cxn modelId="{1D889D34-054C-46B2-BE2D-AAEC4662540C}" srcId="{81A7999F-4E26-4615-92CC-8097F9BE7CD3}" destId="{1CF0BB79-1B06-4C93-A9DF-031C51617878}" srcOrd="1" destOrd="0" parTransId="{1B154A2F-24C9-4350-9A9E-3F78D3309B89}" sibTransId="{A37313A8-D129-4B33-8998-6C4AF0786E4B}"/>
    <dgm:cxn modelId="{19350A50-FF5C-45BA-8243-DDC72747330B}" type="presParOf" srcId="{5EC9EC40-A28D-4D1A-B360-76C8404807C1}" destId="{BB0C7B94-A800-4F88-A14F-5639BD461E54}" srcOrd="0" destOrd="0" presId="urn:microsoft.com/office/officeart/2005/8/layout/chevron1"/>
    <dgm:cxn modelId="{EB67E258-560C-4ECF-92BD-7277723D1F1D}" type="presParOf" srcId="{5EC9EC40-A28D-4D1A-B360-76C8404807C1}" destId="{0478D818-1449-481C-B131-8D843407EA5A}" srcOrd="1" destOrd="0" presId="urn:microsoft.com/office/officeart/2005/8/layout/chevron1"/>
    <dgm:cxn modelId="{9BED177E-EA80-4F6D-AE8A-DD213E2FE848}" type="presParOf" srcId="{5EC9EC40-A28D-4D1A-B360-76C8404807C1}" destId="{29082C92-7C03-4FE5-AF1A-39D8631197C0}" srcOrd="2" destOrd="0" presId="urn:microsoft.com/office/officeart/2005/8/layout/chevron1"/>
    <dgm:cxn modelId="{3EA5D527-568A-4CED-9DB4-00241547DCA3}" type="presParOf" srcId="{5EC9EC40-A28D-4D1A-B360-76C8404807C1}" destId="{9981E89E-B899-431D-BCD0-CBFE1156D7F9}" srcOrd="3" destOrd="0" presId="urn:microsoft.com/office/officeart/2005/8/layout/chevron1"/>
    <dgm:cxn modelId="{A4DA7120-059B-4199-95BB-68695F2F781F}" type="presParOf" srcId="{5EC9EC40-A28D-4D1A-B360-76C8404807C1}" destId="{EFA1DB93-1B70-443C-84A7-72537F948D04}" srcOrd="4" destOrd="0" presId="urn:microsoft.com/office/officeart/2005/8/layout/chevron1"/>
    <dgm:cxn modelId="{31639301-73D2-4B30-98CD-880CDE8CDBF5}" type="presParOf" srcId="{5EC9EC40-A28D-4D1A-B360-76C8404807C1}" destId="{1BA75CB2-5C2F-446E-A19D-DB7B69FE2CDD}" srcOrd="5" destOrd="0" presId="urn:microsoft.com/office/officeart/2005/8/layout/chevron1"/>
    <dgm:cxn modelId="{E5B44B91-ECC7-417A-9BD2-252D22DD909A}" type="presParOf" srcId="{5EC9EC40-A28D-4D1A-B360-76C8404807C1}" destId="{9249C60F-5105-4D6E-8785-08D3283B7EE2}" srcOrd="6" destOrd="0" presId="urn:microsoft.com/office/officeart/2005/8/layout/chevron1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0C7B94-A800-4F88-A14F-5639BD461E54}">
      <dsp:nvSpPr>
        <dsp:cNvPr id="0" name=""/>
        <dsp:cNvSpPr/>
      </dsp:nvSpPr>
      <dsp:spPr>
        <a:xfrm>
          <a:off x="3027" y="0"/>
          <a:ext cx="1762302" cy="578483"/>
        </a:xfrm>
        <a:prstGeom prst="chevron">
          <a:avLst/>
        </a:prstGeom>
        <a:solidFill>
          <a:schemeClr val="tx2">
            <a:lumMod val="60000"/>
            <a:lumOff val="40000"/>
          </a:schemeClr>
        </a:solidFill>
        <a:ln w="19050" cap="flat" cmpd="sng" algn="ctr">
          <a:solidFill>
            <a:schemeClr val="bg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latin typeface="Montserrat" panose="00000500000000000000" pitchFamily="50" charset="-52"/>
              <a:cs typeface="Arial" panose="020B0604020202020204" pitchFamily="34" charset="0"/>
            </a:rPr>
            <a:t>Передача судна ААНИИ</a:t>
          </a:r>
          <a:endParaRPr lang="ru-RU" sz="1100" b="1" kern="1200" dirty="0">
            <a:latin typeface="Montserrat" panose="00000500000000000000" pitchFamily="50" charset="-52"/>
            <a:cs typeface="Arial" panose="020B0604020202020204" pitchFamily="34" charset="0"/>
          </a:endParaRPr>
        </a:p>
      </dsp:txBody>
      <dsp:txXfrm>
        <a:off x="292269" y="0"/>
        <a:ext cx="1183819" cy="578483"/>
      </dsp:txXfrm>
    </dsp:sp>
    <dsp:sp modelId="{29082C92-7C03-4FE5-AF1A-39D8631197C0}">
      <dsp:nvSpPr>
        <dsp:cNvPr id="0" name=""/>
        <dsp:cNvSpPr/>
      </dsp:nvSpPr>
      <dsp:spPr>
        <a:xfrm>
          <a:off x="1589099" y="0"/>
          <a:ext cx="1762302" cy="578483"/>
        </a:xfrm>
        <a:prstGeom prst="chevron">
          <a:avLst/>
        </a:prstGeom>
        <a:solidFill>
          <a:schemeClr val="tx2">
            <a:lumMod val="60000"/>
            <a:lumOff val="40000"/>
          </a:schemeClr>
        </a:solidFill>
        <a:ln w="19050" cap="flat" cmpd="sng" algn="ctr">
          <a:solidFill>
            <a:schemeClr val="bg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latin typeface="Montserrat" panose="00000500000000000000" pitchFamily="50" charset="-52"/>
              <a:cs typeface="Arial" panose="020B0604020202020204" pitchFamily="34" charset="0"/>
            </a:rPr>
            <a:t>Выход в море</a:t>
          </a:r>
          <a:endParaRPr lang="ru-RU" sz="1100" b="1" kern="1200" dirty="0">
            <a:latin typeface="Montserrat" panose="00000500000000000000" pitchFamily="50" charset="-52"/>
            <a:cs typeface="Arial" panose="020B0604020202020204" pitchFamily="34" charset="0"/>
          </a:endParaRPr>
        </a:p>
      </dsp:txBody>
      <dsp:txXfrm>
        <a:off x="1878341" y="0"/>
        <a:ext cx="1183819" cy="578483"/>
      </dsp:txXfrm>
    </dsp:sp>
    <dsp:sp modelId="{EFA1DB93-1B70-443C-84A7-72537F948D04}">
      <dsp:nvSpPr>
        <dsp:cNvPr id="0" name=""/>
        <dsp:cNvSpPr/>
      </dsp:nvSpPr>
      <dsp:spPr>
        <a:xfrm>
          <a:off x="3175172" y="0"/>
          <a:ext cx="1762302" cy="578483"/>
        </a:xfrm>
        <a:prstGeom prst="chevron">
          <a:avLst/>
        </a:prstGeom>
        <a:solidFill>
          <a:schemeClr val="tx2">
            <a:lumMod val="60000"/>
            <a:lumOff val="40000"/>
          </a:schemeClr>
        </a:solidFill>
        <a:ln w="19050" cap="flat" cmpd="sng" algn="ctr">
          <a:solidFill>
            <a:schemeClr val="bg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latin typeface="Montserrat" panose="00000500000000000000" pitchFamily="50" charset="-52"/>
              <a:cs typeface="Arial" panose="020B0604020202020204" pitchFamily="34" charset="0"/>
            </a:rPr>
            <a:t>Прибытие в район начала работ</a:t>
          </a:r>
          <a:endParaRPr lang="ru-RU" sz="1100" b="1" kern="1200" dirty="0">
            <a:latin typeface="Montserrat" panose="00000500000000000000" pitchFamily="50" charset="-52"/>
            <a:cs typeface="Arial" panose="020B0604020202020204" pitchFamily="34" charset="0"/>
          </a:endParaRPr>
        </a:p>
      </dsp:txBody>
      <dsp:txXfrm>
        <a:off x="3464414" y="0"/>
        <a:ext cx="1183819" cy="578483"/>
      </dsp:txXfrm>
    </dsp:sp>
    <dsp:sp modelId="{9249C60F-5105-4D6E-8785-08D3283B7EE2}">
      <dsp:nvSpPr>
        <dsp:cNvPr id="0" name=""/>
        <dsp:cNvSpPr/>
      </dsp:nvSpPr>
      <dsp:spPr>
        <a:xfrm>
          <a:off x="4761244" y="0"/>
          <a:ext cx="1762302" cy="578483"/>
        </a:xfrm>
        <a:prstGeom prst="chevron">
          <a:avLst/>
        </a:prstGeom>
        <a:solidFill>
          <a:schemeClr val="tx2">
            <a:lumMod val="60000"/>
            <a:lumOff val="40000"/>
          </a:schemeClr>
        </a:solidFill>
        <a:ln w="19050" cap="flat" cmpd="sng" algn="ctr">
          <a:solidFill>
            <a:schemeClr val="bg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100" b="1" kern="1200" dirty="0" smtClean="0">
              <a:latin typeface="Montserrat" panose="00000500000000000000" pitchFamily="50" charset="-52"/>
              <a:cs typeface="Arial" panose="020B0604020202020204" pitchFamily="34" charset="0"/>
            </a:rPr>
            <a:t>Открытие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100" b="1" kern="1200" dirty="0" smtClean="0">
              <a:latin typeface="Montserrat" panose="00000500000000000000" pitchFamily="50" charset="-52"/>
              <a:cs typeface="Arial" panose="020B0604020202020204" pitchFamily="34" charset="0"/>
            </a:rPr>
            <a:t>СП-41</a:t>
          </a:r>
          <a:endParaRPr lang="ru-RU" sz="1100" b="1" kern="1200" dirty="0">
            <a:latin typeface="Montserrat" panose="00000500000000000000" pitchFamily="50" charset="-52"/>
            <a:cs typeface="Arial" panose="020B0604020202020204" pitchFamily="34" charset="0"/>
          </a:endParaRPr>
        </a:p>
      </dsp:txBody>
      <dsp:txXfrm>
        <a:off x="5050486" y="0"/>
        <a:ext cx="1183819" cy="5784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5659" cy="49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0443" y="0"/>
            <a:ext cx="2945659" cy="49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981075" y="1241425"/>
            <a:ext cx="48355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575059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241425"/>
            <a:ext cx="483870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946999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31837" y="2184400"/>
            <a:ext cx="8435975" cy="2092961"/>
          </a:xfrm>
        </p:spPr>
        <p:txBody>
          <a:bodyPr anchor="t">
            <a:noAutofit/>
          </a:bodyPr>
          <a:lstStyle>
            <a:lvl1pPr algn="l"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1987187F-38E0-CF40-8202-91E291A392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1838" y="723900"/>
            <a:ext cx="1721385" cy="504009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D862A95-4DD0-0C4C-904F-109A6084E9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8188" y="4632960"/>
            <a:ext cx="4089400" cy="1490028"/>
          </a:xfrm>
        </p:spPr>
        <p:txBody>
          <a:bodyPr lIns="0" tIns="0" rIns="0" bIns="0">
            <a:normAutofit/>
          </a:bodyPr>
          <a:lstStyle>
            <a:lvl1pPr marL="0" indent="0">
              <a:buSzPct val="200000"/>
              <a:buFont typeface="System Font Regular"/>
              <a:buNone/>
              <a:defRPr sz="1200"/>
            </a:lvl1pPr>
            <a:lvl2pPr marL="457200" indent="0">
              <a:buSzPct val="200000"/>
              <a:buFont typeface="System Font Regular"/>
              <a:buNone/>
              <a:defRPr sz="1200"/>
            </a:lvl2pPr>
            <a:lvl3pPr marL="914400" indent="0">
              <a:buSzPct val="200000"/>
              <a:buFont typeface="System Font Regular"/>
              <a:buNone/>
              <a:defRPr sz="1200"/>
            </a:lvl3pPr>
            <a:lvl4pPr marL="1371600" indent="0">
              <a:buSzPct val="200000"/>
              <a:buFont typeface="System Font Regular"/>
              <a:buNone/>
              <a:defRPr sz="1200"/>
            </a:lvl4pPr>
            <a:lvl5pPr marL="1828800" indent="0">
              <a:buSzPct val="200000"/>
              <a:buFont typeface="System Font Regular"/>
              <a:buNone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38027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31838" y="723900"/>
            <a:ext cx="8435975" cy="3186249"/>
          </a:xfrm>
        </p:spPr>
        <p:txBody>
          <a:bodyPr anchor="b">
            <a:noAutofit/>
          </a:bodyPr>
          <a:lstStyle>
            <a:lvl1pPr>
              <a:defRPr sz="6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838" y="4014651"/>
            <a:ext cx="8435975" cy="2108338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EB263-4B78-1749-A572-3383F3C8F672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A070B70-D3C3-394C-A7E4-CD05959321E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8188" y="6395343"/>
            <a:ext cx="620830" cy="125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4367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EB263-4B78-1749-A572-3383F3C8F672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4154B7D-E4F1-4545-8C6F-5756ACAF232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8188" y="6395343"/>
            <a:ext cx="620830" cy="125255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86FD1EE-7A01-284B-837D-2AAC940FFA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8188" y="2174985"/>
            <a:ext cx="4089400" cy="3948003"/>
          </a:xfrm>
        </p:spPr>
        <p:txBody>
          <a:bodyPr lIns="0" tIns="0" rIns="0" bIns="0">
            <a:noAutofit/>
          </a:bodyPr>
          <a:lstStyle>
            <a:lvl1pPr marL="0" indent="0">
              <a:buSzPct val="200000"/>
              <a:buFont typeface="System Font Regular"/>
              <a:buNone/>
              <a:defRPr sz="1200"/>
            </a:lvl1pPr>
            <a:lvl2pPr marL="457200" indent="0">
              <a:buSzPct val="200000"/>
              <a:buFont typeface="System Font Regular"/>
              <a:buNone/>
              <a:defRPr sz="1200"/>
            </a:lvl2pPr>
            <a:lvl3pPr marL="914400" indent="0">
              <a:buSzPct val="200000"/>
              <a:buFont typeface="System Font Regular"/>
              <a:buNone/>
              <a:defRPr sz="1200"/>
            </a:lvl3pPr>
            <a:lvl4pPr marL="1371600" indent="0">
              <a:buSzPct val="200000"/>
              <a:buFont typeface="System Font Regular"/>
              <a:buNone/>
              <a:defRPr sz="1200"/>
            </a:lvl4pPr>
            <a:lvl5pPr marL="1828800" indent="0">
              <a:buSzPct val="200000"/>
              <a:buFont typeface="System Font Regular"/>
              <a:buNone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3ECF707-4B65-7740-A5F0-2F8DB861350A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078412" y="2174984"/>
            <a:ext cx="4089400" cy="3948003"/>
          </a:xfrm>
        </p:spPr>
        <p:txBody>
          <a:bodyPr lIns="0" tIns="0" rIns="0" bIns="0">
            <a:noAutofit/>
          </a:bodyPr>
          <a:lstStyle>
            <a:lvl1pPr marL="0" indent="0">
              <a:buSzPct val="200000"/>
              <a:buFont typeface="System Font Regular"/>
              <a:buNone/>
              <a:defRPr sz="1200"/>
            </a:lvl1pPr>
            <a:lvl2pPr marL="457200" indent="0">
              <a:buSzPct val="200000"/>
              <a:buFont typeface="System Font Regular"/>
              <a:buNone/>
              <a:defRPr sz="1200"/>
            </a:lvl2pPr>
            <a:lvl3pPr marL="914400" indent="0">
              <a:buSzPct val="200000"/>
              <a:buFont typeface="System Font Regular"/>
              <a:buNone/>
              <a:defRPr sz="1200"/>
            </a:lvl3pPr>
            <a:lvl4pPr marL="1371600" indent="0">
              <a:buSzPct val="200000"/>
              <a:buFont typeface="System Font Regular"/>
              <a:buNone/>
              <a:defRPr sz="1200"/>
            </a:lvl4pPr>
            <a:lvl5pPr marL="1828800" indent="0">
              <a:buSzPct val="200000"/>
              <a:buFont typeface="System Font Regular"/>
              <a:buNone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431024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8188" y="2174985"/>
            <a:ext cx="4089400" cy="3959114"/>
          </a:xfrm>
        </p:spPr>
        <p:txBody>
          <a:bodyPr lIns="0" tIns="0" rIns="0" bIns="0">
            <a:noAutofit/>
          </a:bodyPr>
          <a:lstStyle>
            <a:lvl1pPr marL="0" indent="0">
              <a:buSzPct val="200000"/>
              <a:buFont typeface="System Font Regular"/>
              <a:buNone/>
              <a:defRPr sz="1200"/>
            </a:lvl1pPr>
            <a:lvl2pPr marL="457200" indent="0">
              <a:buSzPct val="200000"/>
              <a:buFont typeface="System Font Regular"/>
              <a:buNone/>
              <a:defRPr sz="1200"/>
            </a:lvl2pPr>
            <a:lvl3pPr marL="914400" indent="0">
              <a:buSzPct val="200000"/>
              <a:buFont typeface="System Font Regular"/>
              <a:buNone/>
              <a:defRPr sz="1200"/>
            </a:lvl3pPr>
            <a:lvl4pPr marL="1371600" indent="0">
              <a:buSzPct val="200000"/>
              <a:buFont typeface="System Font Regular"/>
              <a:buNone/>
              <a:defRPr sz="1200"/>
            </a:lvl4pPr>
            <a:lvl5pPr marL="1828800" indent="0">
              <a:buSzPct val="200000"/>
              <a:buFont typeface="System Font Regular"/>
              <a:buNone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E2DEB263-4B78-1749-A572-3383F3C8F672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4154B7D-E4F1-4545-8C6F-5756ACAF232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8188" y="6395343"/>
            <a:ext cx="620830" cy="125255"/>
          </a:xfrm>
          <a:prstGeom prst="rect">
            <a:avLst/>
          </a:prstGeom>
        </p:spPr>
      </p:pic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8A8E0329-EAAB-204A-AB23-978725CFF53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091113" y="2174875"/>
            <a:ext cx="4076700" cy="3959225"/>
          </a:xfrm>
        </p:spPr>
        <p:txBody>
          <a:bodyPr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1447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E2DEB263-4B78-1749-A572-3383F3C8F672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4154B7D-E4F1-4545-8C6F-5756ACAF232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8188" y="6395343"/>
            <a:ext cx="620830" cy="125255"/>
          </a:xfrm>
          <a:prstGeom prst="rect">
            <a:avLst/>
          </a:prstGeom>
        </p:spPr>
      </p:pic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72AE2229-E955-9F43-B359-0FB2D60F94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6" y="5293360"/>
            <a:ext cx="4089400" cy="619760"/>
          </a:xfrm>
        </p:spPr>
        <p:txBody>
          <a:bodyPr lIns="0" tIns="0" rIns="0" bIns="0">
            <a:noAutofit/>
          </a:bodyPr>
          <a:lstStyle>
            <a:lvl1pPr marL="0" indent="0">
              <a:buSzPct val="200000"/>
              <a:buFont typeface="System Font Regular"/>
              <a:buNone/>
              <a:defRPr sz="1200"/>
            </a:lvl1pPr>
            <a:lvl2pPr marL="457200" indent="0">
              <a:buSzPct val="200000"/>
              <a:buFont typeface="System Font Regular"/>
              <a:buNone/>
              <a:defRPr sz="1200"/>
            </a:lvl2pPr>
            <a:lvl3pPr marL="1143000" indent="-228600">
              <a:buSzPct val="200000"/>
              <a:buFont typeface="System Font Regular"/>
              <a:buChar char="-"/>
              <a:defRPr sz="1200"/>
            </a:lvl3pPr>
            <a:lvl4pPr marL="1600200" indent="-228600">
              <a:buSzPct val="200000"/>
              <a:buFont typeface="System Font Regular"/>
              <a:buChar char="-"/>
              <a:defRPr sz="1200"/>
            </a:lvl4pPr>
            <a:lvl5pPr marL="2057400" indent="-228600">
              <a:buSzPct val="200000"/>
              <a:buFont typeface="System Font Regular"/>
              <a:buChar char="-"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14C344C9-8CA9-F54A-8B7B-D4D2AFF32017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078412" y="5293360"/>
            <a:ext cx="4076697" cy="619760"/>
          </a:xfrm>
        </p:spPr>
        <p:txBody>
          <a:bodyPr lIns="0" tIns="0" rIns="0" bIns="0">
            <a:noAutofit/>
          </a:bodyPr>
          <a:lstStyle>
            <a:lvl1pPr marL="0" indent="0">
              <a:buSzPct val="200000"/>
              <a:buFont typeface="System Font Regular"/>
              <a:buNone/>
              <a:defRPr sz="1200"/>
            </a:lvl1pPr>
            <a:lvl2pPr marL="685800" indent="-228600">
              <a:buSzPct val="200000"/>
              <a:buFont typeface="System Font Regular"/>
              <a:buChar char="-"/>
              <a:defRPr sz="1200"/>
            </a:lvl2pPr>
            <a:lvl3pPr marL="1143000" indent="-228600">
              <a:buSzPct val="200000"/>
              <a:buFont typeface="System Font Regular"/>
              <a:buChar char="-"/>
              <a:defRPr sz="1200"/>
            </a:lvl3pPr>
            <a:lvl4pPr marL="1600200" indent="-228600">
              <a:buSzPct val="200000"/>
              <a:buFont typeface="System Font Regular"/>
              <a:buChar char="-"/>
              <a:defRPr sz="1200"/>
            </a:lvl4pPr>
            <a:lvl5pPr marL="2057400" indent="-228600">
              <a:buSzPct val="200000"/>
              <a:buFont typeface="System Font Regular"/>
              <a:buChar char="-"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13">
            <a:extLst>
              <a:ext uri="{FF2B5EF4-FFF2-40B4-BE49-F238E27FC236}">
                <a16:creationId xmlns:a16="http://schemas.microsoft.com/office/drawing/2014/main" id="{7173D219-74A3-724B-AE6E-34A0B8F5B2B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091113" y="2174876"/>
            <a:ext cx="4076700" cy="2878180"/>
          </a:xfrm>
        </p:spPr>
        <p:txBody>
          <a:bodyPr>
            <a:noAutofit/>
          </a:bodyPr>
          <a:lstStyle/>
          <a:p>
            <a:endParaRPr lang="ru-RU"/>
          </a:p>
        </p:txBody>
      </p:sp>
      <p:sp>
        <p:nvSpPr>
          <p:cNvPr id="24" name="Picture Placeholder 13">
            <a:extLst>
              <a:ext uri="{FF2B5EF4-FFF2-40B4-BE49-F238E27FC236}">
                <a16:creationId xmlns:a16="http://schemas.microsoft.com/office/drawing/2014/main" id="{044E1AE3-7E70-1A41-A4DE-0F776C7CAF1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38188" y="2174069"/>
            <a:ext cx="4076700" cy="2878180"/>
          </a:xfrm>
        </p:spPr>
        <p:txBody>
          <a:bodyPr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17372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31838" y="723901"/>
            <a:ext cx="8435975" cy="903395"/>
          </a:xfrm>
        </p:spPr>
        <p:txBody>
          <a:bodyPr>
            <a:no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38963" y="6291465"/>
            <a:ext cx="2228850" cy="365125"/>
          </a:xfrm>
        </p:spPr>
        <p:txBody>
          <a:bodyPr>
            <a:noAutofit/>
          </a:bodyPr>
          <a:lstStyle/>
          <a:p>
            <a:fld id="{E2DEB263-4B78-1749-A572-3383F3C8F672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4154B7D-E4F1-4545-8C6F-5756ACAF232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8188" y="6395343"/>
            <a:ext cx="620830" cy="125255"/>
          </a:xfrm>
          <a:prstGeom prst="rect">
            <a:avLst/>
          </a:prstGeom>
        </p:spPr>
      </p:pic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72AE2229-E955-9F43-B359-0FB2D60F94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6" y="5293360"/>
            <a:ext cx="4089400" cy="619760"/>
          </a:xfrm>
        </p:spPr>
        <p:txBody>
          <a:bodyPr lIns="0" tIns="0" rIns="0" bIns="0">
            <a:noAutofit/>
          </a:bodyPr>
          <a:lstStyle>
            <a:lvl1pPr marL="0" indent="0">
              <a:buSzPct val="200000"/>
              <a:buFont typeface="System Font Regular"/>
              <a:buNone/>
              <a:defRPr sz="1200"/>
            </a:lvl1pPr>
            <a:lvl2pPr marL="457200" indent="0">
              <a:buSzPct val="200000"/>
              <a:buFont typeface="System Font Regular"/>
              <a:buNone/>
              <a:defRPr sz="1200"/>
            </a:lvl2pPr>
            <a:lvl3pPr marL="1143000" indent="-228600">
              <a:buSzPct val="200000"/>
              <a:buFont typeface="System Font Regular"/>
              <a:buChar char="-"/>
              <a:defRPr sz="1200"/>
            </a:lvl3pPr>
            <a:lvl4pPr marL="1600200" indent="-228600">
              <a:buSzPct val="200000"/>
              <a:buFont typeface="System Font Regular"/>
              <a:buChar char="-"/>
              <a:defRPr sz="1200"/>
            </a:lvl4pPr>
            <a:lvl5pPr marL="2057400" indent="-228600">
              <a:buSzPct val="200000"/>
              <a:buFont typeface="System Font Regular"/>
              <a:buChar char="-"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13">
            <a:extLst>
              <a:ext uri="{FF2B5EF4-FFF2-40B4-BE49-F238E27FC236}">
                <a16:creationId xmlns:a16="http://schemas.microsoft.com/office/drawing/2014/main" id="{E8A6BE4E-13C6-044A-A6C3-AE26A8473E7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31836" y="2174876"/>
            <a:ext cx="8435977" cy="2878180"/>
          </a:xfrm>
        </p:spPr>
        <p:txBody>
          <a:bodyPr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6313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31838" y="723900"/>
            <a:ext cx="8435975" cy="2529439"/>
          </a:xfrm>
        </p:spPr>
        <p:txBody>
          <a:bodyPr anchor="b">
            <a:noAutofit/>
          </a:bodyPr>
          <a:lstStyle>
            <a:lvl1pPr>
              <a:defRPr sz="6000" b="1"/>
            </a:lvl1pPr>
          </a:lstStyle>
          <a:p>
            <a:r>
              <a:rPr lang="ru-RU" dirty="0"/>
              <a:t>СПАСИБО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EB263-4B78-1749-A572-3383F3C8F672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A070B70-D3C3-394C-A7E4-CD05959321E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8188" y="6395343"/>
            <a:ext cx="620830" cy="125255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36ABBD8A-F906-E74E-9079-2E5565EB0E5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38188" y="3878981"/>
            <a:ext cx="4122737" cy="225511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20000"/>
              </a:lnSpc>
              <a:buSzPct val="200000"/>
              <a:buFont typeface="System Font Regular"/>
              <a:buNone/>
              <a:tabLst>
                <a:tab pos="481013" algn="l"/>
              </a:tabLst>
              <a:defRPr sz="1200"/>
            </a:lvl1pPr>
            <a:lvl2pPr marL="457200" indent="0">
              <a:buSzPct val="200000"/>
              <a:buFont typeface="System Font Regular"/>
              <a:buNone/>
              <a:defRPr sz="1200"/>
            </a:lvl2pPr>
            <a:lvl3pPr marL="914400" indent="0">
              <a:buSzPct val="200000"/>
              <a:buFont typeface="System Font Regular"/>
              <a:buNone/>
              <a:defRPr sz="1200"/>
            </a:lvl3pPr>
            <a:lvl4pPr marL="1371600" indent="0">
              <a:buSzPct val="200000"/>
              <a:buFont typeface="System Font Regular"/>
              <a:buNone/>
              <a:defRPr sz="1200"/>
            </a:lvl4pPr>
            <a:lvl5pPr marL="1828800" indent="0">
              <a:buSzPct val="200000"/>
              <a:buFont typeface="System Font Regular"/>
              <a:buNone/>
              <a:defRPr sz="1200"/>
            </a:lvl5pPr>
          </a:lstStyle>
          <a:p>
            <a:pPr lvl="0"/>
            <a:r>
              <a:rPr lang="ru-RU" dirty="0" err="1"/>
              <a:t>aari.ru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Россия, 199397,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Санкт-Петербург,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ул. Беринга, 38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тел.:	(812)337-3123,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факс:	(812)337-3241, </a:t>
            </a:r>
            <a:r>
              <a:rPr lang="en-US" dirty="0"/>
              <a:t/>
            </a:r>
            <a:br>
              <a:rPr lang="en-US" dirty="0"/>
            </a:br>
            <a:r>
              <a:rPr lang="ru-RU" dirty="0" err="1"/>
              <a:t>aaricoop@aari.ru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149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92211-04C5-4F03-B18D-918CAC782CC3}" type="datetimeFigureOut">
              <a:rPr lang="ru-RU" smtClean="0"/>
              <a:t>22.05.2023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F5492-4CFF-4B33-AE3F-CE9FFB5DAC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0745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Пустой слайд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2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32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" name="Google Shape;16;p32"/>
          <p:cNvSpPr txBox="1">
            <a:spLocks noGrp="1"/>
          </p:cNvSpPr>
          <p:nvPr>
            <p:ph type="sldNum" idx="12"/>
          </p:nvPr>
        </p:nvSpPr>
        <p:spPr>
          <a:xfrm>
            <a:off x="6938963" y="6291465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434469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52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90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858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811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764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71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669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62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0FF8E-EA4A-4849-94FE-3ADB9CC62057}" type="datetime1">
              <a:rPr lang="ru-RU" smtClean="0"/>
              <a:pPr/>
              <a:t>22.05.2023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CDB3B-1240-48F7-9B44-C555143F7D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0972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85720-F1C0-48A2-866B-2358D731A6D0}" type="datetime1">
              <a:rPr lang="ru-RU" smtClean="0"/>
              <a:pPr/>
              <a:t>22.05.2023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CDB3B-1240-48F7-9B44-C555143F7D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51853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333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167">
                <a:solidFill>
                  <a:schemeClr val="tx1">
                    <a:tint val="75000"/>
                  </a:schemeClr>
                </a:solidFill>
              </a:defRPr>
            </a:lvl1pPr>
            <a:lvl2pPr marL="495285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2pPr>
            <a:lvl3pPr marL="990570" indent="0">
              <a:buNone/>
              <a:defRPr sz="1733">
                <a:solidFill>
                  <a:schemeClr val="tx1">
                    <a:tint val="75000"/>
                  </a:schemeClr>
                </a:solidFill>
              </a:defRPr>
            </a:lvl3pPr>
            <a:lvl4pPr marL="1485854" indent="0">
              <a:buNone/>
              <a:defRPr sz="1517">
                <a:solidFill>
                  <a:schemeClr val="tx1">
                    <a:tint val="75000"/>
                  </a:schemeClr>
                </a:solidFill>
              </a:defRPr>
            </a:lvl4pPr>
            <a:lvl5pPr marL="1981139" indent="0">
              <a:buNone/>
              <a:defRPr sz="1517">
                <a:solidFill>
                  <a:schemeClr val="tx1">
                    <a:tint val="75000"/>
                  </a:schemeClr>
                </a:solidFill>
              </a:defRPr>
            </a:lvl5pPr>
            <a:lvl6pPr marL="2476424" indent="0">
              <a:buNone/>
              <a:defRPr sz="1517">
                <a:solidFill>
                  <a:schemeClr val="tx1">
                    <a:tint val="75000"/>
                  </a:schemeClr>
                </a:solidFill>
              </a:defRPr>
            </a:lvl6pPr>
            <a:lvl7pPr marL="2971709" indent="0">
              <a:buNone/>
              <a:defRPr sz="1517">
                <a:solidFill>
                  <a:schemeClr val="tx1">
                    <a:tint val="75000"/>
                  </a:schemeClr>
                </a:solidFill>
              </a:defRPr>
            </a:lvl7pPr>
            <a:lvl8pPr marL="3466993" indent="0">
              <a:buNone/>
              <a:defRPr sz="1517">
                <a:solidFill>
                  <a:schemeClr val="tx1">
                    <a:tint val="75000"/>
                  </a:schemeClr>
                </a:solidFill>
              </a:defRPr>
            </a:lvl8pPr>
            <a:lvl9pPr marL="3962278" indent="0">
              <a:buNone/>
              <a:defRPr sz="151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B6034-6A87-46FB-9B63-B05FB96FF1A2}" type="datetime1">
              <a:rPr lang="ru-RU" smtClean="0"/>
              <a:pPr/>
              <a:t>22.05.2023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CDB3B-1240-48F7-9B44-C555143F7D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51444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3033"/>
            </a:lvl1pPr>
            <a:lvl2pPr>
              <a:defRPr sz="2600"/>
            </a:lvl2pPr>
            <a:lvl3pPr>
              <a:defRPr sz="2167"/>
            </a:lvl3pPr>
            <a:lvl4pPr>
              <a:defRPr sz="1950"/>
            </a:lvl4pPr>
            <a:lvl5pPr>
              <a:defRPr sz="1950"/>
            </a:lvl5pPr>
            <a:lvl6pPr>
              <a:defRPr sz="1950"/>
            </a:lvl6pPr>
            <a:lvl7pPr>
              <a:defRPr sz="1950"/>
            </a:lvl7pPr>
            <a:lvl8pPr>
              <a:defRPr sz="1950"/>
            </a:lvl8pPr>
            <a:lvl9pPr>
              <a:defRPr sz="195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3033"/>
            </a:lvl1pPr>
            <a:lvl2pPr>
              <a:defRPr sz="2600"/>
            </a:lvl2pPr>
            <a:lvl3pPr>
              <a:defRPr sz="2167"/>
            </a:lvl3pPr>
            <a:lvl4pPr>
              <a:defRPr sz="1950"/>
            </a:lvl4pPr>
            <a:lvl5pPr>
              <a:defRPr sz="1950"/>
            </a:lvl5pPr>
            <a:lvl6pPr>
              <a:defRPr sz="1950"/>
            </a:lvl6pPr>
            <a:lvl7pPr>
              <a:defRPr sz="1950"/>
            </a:lvl7pPr>
            <a:lvl8pPr>
              <a:defRPr sz="1950"/>
            </a:lvl8pPr>
            <a:lvl9pPr>
              <a:defRPr sz="195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A57A5-DAD3-42AB-8600-1BDF6606CA78}" type="datetime1">
              <a:rPr lang="ru-RU" smtClean="0"/>
              <a:pPr/>
              <a:t>22.05.2023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CDB3B-1240-48F7-9B44-C555143F7D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4737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3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5285" indent="0">
              <a:buNone/>
              <a:defRPr sz="2167" b="1"/>
            </a:lvl2pPr>
            <a:lvl3pPr marL="990570" indent="0">
              <a:buNone/>
              <a:defRPr sz="1950" b="1"/>
            </a:lvl3pPr>
            <a:lvl4pPr marL="1485854" indent="0">
              <a:buNone/>
              <a:defRPr sz="1733" b="1"/>
            </a:lvl4pPr>
            <a:lvl5pPr marL="1981139" indent="0">
              <a:buNone/>
              <a:defRPr sz="1733" b="1"/>
            </a:lvl5pPr>
            <a:lvl6pPr marL="2476424" indent="0">
              <a:buNone/>
              <a:defRPr sz="1733" b="1"/>
            </a:lvl6pPr>
            <a:lvl7pPr marL="2971709" indent="0">
              <a:buNone/>
              <a:defRPr sz="1733" b="1"/>
            </a:lvl7pPr>
            <a:lvl8pPr marL="3466993" indent="0">
              <a:buNone/>
              <a:defRPr sz="1733" b="1"/>
            </a:lvl8pPr>
            <a:lvl9pPr marL="3962278" indent="0">
              <a:buNone/>
              <a:defRPr sz="173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600"/>
            </a:lvl1pPr>
            <a:lvl2pPr>
              <a:defRPr sz="2167"/>
            </a:lvl2pPr>
            <a:lvl3pPr>
              <a:defRPr sz="1950"/>
            </a:lvl3pPr>
            <a:lvl4pPr>
              <a:defRPr sz="1733"/>
            </a:lvl4pPr>
            <a:lvl5pPr>
              <a:defRPr sz="1733"/>
            </a:lvl5pPr>
            <a:lvl6pPr>
              <a:defRPr sz="1733"/>
            </a:lvl6pPr>
            <a:lvl7pPr>
              <a:defRPr sz="1733"/>
            </a:lvl7pPr>
            <a:lvl8pPr>
              <a:defRPr sz="1733"/>
            </a:lvl8pPr>
            <a:lvl9pPr>
              <a:defRPr sz="173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2" y="1535113"/>
            <a:ext cx="4378590" cy="639763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5285" indent="0">
              <a:buNone/>
              <a:defRPr sz="2167" b="1"/>
            </a:lvl2pPr>
            <a:lvl3pPr marL="990570" indent="0">
              <a:buNone/>
              <a:defRPr sz="1950" b="1"/>
            </a:lvl3pPr>
            <a:lvl4pPr marL="1485854" indent="0">
              <a:buNone/>
              <a:defRPr sz="1733" b="1"/>
            </a:lvl4pPr>
            <a:lvl5pPr marL="1981139" indent="0">
              <a:buNone/>
              <a:defRPr sz="1733" b="1"/>
            </a:lvl5pPr>
            <a:lvl6pPr marL="2476424" indent="0">
              <a:buNone/>
              <a:defRPr sz="1733" b="1"/>
            </a:lvl6pPr>
            <a:lvl7pPr marL="2971709" indent="0">
              <a:buNone/>
              <a:defRPr sz="1733" b="1"/>
            </a:lvl7pPr>
            <a:lvl8pPr marL="3466993" indent="0">
              <a:buNone/>
              <a:defRPr sz="1733" b="1"/>
            </a:lvl8pPr>
            <a:lvl9pPr marL="3962278" indent="0">
              <a:buNone/>
              <a:defRPr sz="173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2" y="2174875"/>
            <a:ext cx="4378590" cy="3951288"/>
          </a:xfrm>
        </p:spPr>
        <p:txBody>
          <a:bodyPr/>
          <a:lstStyle>
            <a:lvl1pPr>
              <a:defRPr sz="2600"/>
            </a:lvl1pPr>
            <a:lvl2pPr>
              <a:defRPr sz="2167"/>
            </a:lvl2pPr>
            <a:lvl3pPr>
              <a:defRPr sz="1950"/>
            </a:lvl3pPr>
            <a:lvl4pPr>
              <a:defRPr sz="1733"/>
            </a:lvl4pPr>
            <a:lvl5pPr>
              <a:defRPr sz="1733"/>
            </a:lvl5pPr>
            <a:lvl6pPr>
              <a:defRPr sz="1733"/>
            </a:lvl6pPr>
            <a:lvl7pPr>
              <a:defRPr sz="1733"/>
            </a:lvl7pPr>
            <a:lvl8pPr>
              <a:defRPr sz="1733"/>
            </a:lvl8pPr>
            <a:lvl9pPr>
              <a:defRPr sz="173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BC89F-D689-43B5-A998-0E3E0B89E216}" type="datetime1">
              <a:rPr lang="ru-RU" smtClean="0"/>
              <a:pPr/>
              <a:t>22.05.2023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CDB3B-1240-48F7-9B44-C555143F7D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860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3B566-5295-4118-A95C-D7BDA275BCCE}" type="datetime1">
              <a:rPr lang="ru-RU" smtClean="0"/>
              <a:pPr/>
              <a:t>22.05.2023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CDB3B-1240-48F7-9B44-C555143F7D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86207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EC0DD-1552-4108-928A-F69F9FD1E467}" type="datetime1">
              <a:rPr lang="ru-RU" smtClean="0"/>
              <a:pPr/>
              <a:t>22.05.2023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CDB3B-1240-48F7-9B44-C555143F7D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6006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2" y="273049"/>
            <a:ext cx="3259006" cy="1162051"/>
          </a:xfrm>
        </p:spPr>
        <p:txBody>
          <a:bodyPr anchor="b"/>
          <a:lstStyle>
            <a:lvl1pPr algn="l">
              <a:defRPr sz="2167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2"/>
            <a:ext cx="5537729" cy="5853113"/>
          </a:xfrm>
        </p:spPr>
        <p:txBody>
          <a:bodyPr/>
          <a:lstStyle>
            <a:lvl1pPr>
              <a:defRPr sz="3467"/>
            </a:lvl1pPr>
            <a:lvl2pPr>
              <a:defRPr sz="3033"/>
            </a:lvl2pPr>
            <a:lvl3pPr>
              <a:defRPr sz="2600"/>
            </a:lvl3pPr>
            <a:lvl4pPr>
              <a:defRPr sz="2167"/>
            </a:lvl4pPr>
            <a:lvl5pPr>
              <a:defRPr sz="2167"/>
            </a:lvl5pPr>
            <a:lvl6pPr>
              <a:defRPr sz="2167"/>
            </a:lvl6pPr>
            <a:lvl7pPr>
              <a:defRPr sz="2167"/>
            </a:lvl7pPr>
            <a:lvl8pPr>
              <a:defRPr sz="2167"/>
            </a:lvl8pPr>
            <a:lvl9pPr>
              <a:defRPr sz="2167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2" y="1435102"/>
            <a:ext cx="3259006" cy="4691063"/>
          </a:xfrm>
        </p:spPr>
        <p:txBody>
          <a:bodyPr/>
          <a:lstStyle>
            <a:lvl1pPr marL="0" indent="0">
              <a:buNone/>
              <a:defRPr sz="1517"/>
            </a:lvl1pPr>
            <a:lvl2pPr marL="495285" indent="0">
              <a:buNone/>
              <a:defRPr sz="1300"/>
            </a:lvl2pPr>
            <a:lvl3pPr marL="990570" indent="0">
              <a:buNone/>
              <a:defRPr sz="1083"/>
            </a:lvl3pPr>
            <a:lvl4pPr marL="1485854" indent="0">
              <a:buNone/>
              <a:defRPr sz="975"/>
            </a:lvl4pPr>
            <a:lvl5pPr marL="1981139" indent="0">
              <a:buNone/>
              <a:defRPr sz="975"/>
            </a:lvl5pPr>
            <a:lvl6pPr marL="2476424" indent="0">
              <a:buNone/>
              <a:defRPr sz="975"/>
            </a:lvl6pPr>
            <a:lvl7pPr marL="2971709" indent="0">
              <a:buNone/>
              <a:defRPr sz="975"/>
            </a:lvl7pPr>
            <a:lvl8pPr marL="3466993" indent="0">
              <a:buNone/>
              <a:defRPr sz="975"/>
            </a:lvl8pPr>
            <a:lvl9pPr marL="3962278" indent="0">
              <a:buNone/>
              <a:defRPr sz="9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5864A-CF85-4C34-9682-990567A681C1}" type="datetime1">
              <a:rPr lang="ru-RU" smtClean="0"/>
              <a:pPr/>
              <a:t>22.05.2023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CDB3B-1240-48F7-9B44-C555143F7D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51253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9"/>
          </a:xfrm>
        </p:spPr>
        <p:txBody>
          <a:bodyPr anchor="b"/>
          <a:lstStyle>
            <a:lvl1pPr algn="l">
              <a:defRPr sz="2167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467"/>
            </a:lvl1pPr>
            <a:lvl2pPr marL="495285" indent="0">
              <a:buNone/>
              <a:defRPr sz="3033"/>
            </a:lvl2pPr>
            <a:lvl3pPr marL="990570" indent="0">
              <a:buNone/>
              <a:defRPr sz="2600"/>
            </a:lvl3pPr>
            <a:lvl4pPr marL="1485854" indent="0">
              <a:buNone/>
              <a:defRPr sz="2167"/>
            </a:lvl4pPr>
            <a:lvl5pPr marL="1981139" indent="0">
              <a:buNone/>
              <a:defRPr sz="2167"/>
            </a:lvl5pPr>
            <a:lvl6pPr marL="2476424" indent="0">
              <a:buNone/>
              <a:defRPr sz="2167"/>
            </a:lvl6pPr>
            <a:lvl7pPr marL="2971709" indent="0">
              <a:buNone/>
              <a:defRPr sz="2167"/>
            </a:lvl7pPr>
            <a:lvl8pPr marL="3466993" indent="0">
              <a:buNone/>
              <a:defRPr sz="2167"/>
            </a:lvl8pPr>
            <a:lvl9pPr marL="3962278" indent="0">
              <a:buNone/>
              <a:defRPr sz="2167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3"/>
          </a:xfrm>
        </p:spPr>
        <p:txBody>
          <a:bodyPr/>
          <a:lstStyle>
            <a:lvl1pPr marL="0" indent="0">
              <a:buNone/>
              <a:defRPr sz="1517"/>
            </a:lvl1pPr>
            <a:lvl2pPr marL="495285" indent="0">
              <a:buNone/>
              <a:defRPr sz="1300"/>
            </a:lvl2pPr>
            <a:lvl3pPr marL="990570" indent="0">
              <a:buNone/>
              <a:defRPr sz="1083"/>
            </a:lvl3pPr>
            <a:lvl4pPr marL="1485854" indent="0">
              <a:buNone/>
              <a:defRPr sz="975"/>
            </a:lvl4pPr>
            <a:lvl5pPr marL="1981139" indent="0">
              <a:buNone/>
              <a:defRPr sz="975"/>
            </a:lvl5pPr>
            <a:lvl6pPr marL="2476424" indent="0">
              <a:buNone/>
              <a:defRPr sz="975"/>
            </a:lvl6pPr>
            <a:lvl7pPr marL="2971709" indent="0">
              <a:buNone/>
              <a:defRPr sz="975"/>
            </a:lvl7pPr>
            <a:lvl8pPr marL="3466993" indent="0">
              <a:buNone/>
              <a:defRPr sz="975"/>
            </a:lvl8pPr>
            <a:lvl9pPr marL="3962278" indent="0">
              <a:buNone/>
              <a:defRPr sz="9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F8F6E-A3A7-44AC-8540-2510D0B2C066}" type="datetime1">
              <a:rPr lang="ru-RU" smtClean="0"/>
              <a:pPr/>
              <a:t>22.05.2023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CDB3B-1240-48F7-9B44-C555143F7D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09502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C62B0-148F-4B02-A61B-37029FBBEAE6}" type="datetime1">
              <a:rPr lang="ru-RU" smtClean="0"/>
              <a:pPr/>
              <a:t>22.05.2023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CDB3B-1240-48F7-9B44-C555143F7D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29667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A9E85-C559-4F17-995B-43A11A4652D6}" type="datetime1">
              <a:rPr lang="ru-RU" smtClean="0"/>
              <a:pPr/>
              <a:t>22.05.2023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CDB3B-1240-48F7-9B44-C555143F7D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52097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2437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EB263-4B78-1749-A572-3383F3C8F672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4154B7D-E4F1-4545-8C6F-5756ACAF232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8188" y="6395345"/>
            <a:ext cx="620830" cy="125255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86FD1EE-7A01-284B-837D-2AAC940FFA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8188" y="2174985"/>
            <a:ext cx="4089400" cy="3948003"/>
          </a:xfrm>
        </p:spPr>
        <p:txBody>
          <a:bodyPr lIns="0" tIns="0" rIns="0" bIns="0">
            <a:noAutofit/>
          </a:bodyPr>
          <a:lstStyle>
            <a:lvl1pPr marL="0" indent="0">
              <a:buSzPct val="200000"/>
              <a:buFont typeface="System Font Regular"/>
              <a:buNone/>
              <a:defRPr sz="975"/>
            </a:lvl1pPr>
            <a:lvl2pPr marL="371464" indent="0">
              <a:buSzPct val="200000"/>
              <a:buFont typeface="System Font Regular"/>
              <a:buNone/>
              <a:defRPr sz="975"/>
            </a:lvl2pPr>
            <a:lvl3pPr marL="742927" indent="0">
              <a:buSzPct val="200000"/>
              <a:buFont typeface="System Font Regular"/>
              <a:buNone/>
              <a:defRPr sz="975"/>
            </a:lvl3pPr>
            <a:lvl4pPr marL="1114391" indent="0">
              <a:buSzPct val="200000"/>
              <a:buFont typeface="System Font Regular"/>
              <a:buNone/>
              <a:defRPr sz="975"/>
            </a:lvl4pPr>
            <a:lvl5pPr marL="1485854" indent="0">
              <a:buSzPct val="200000"/>
              <a:buFont typeface="System Font Regular"/>
              <a:buNone/>
              <a:defRPr sz="975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3ECF707-4B65-7740-A5F0-2F8DB861350A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078413" y="2174985"/>
            <a:ext cx="4089400" cy="3948003"/>
          </a:xfrm>
        </p:spPr>
        <p:txBody>
          <a:bodyPr lIns="0" tIns="0" rIns="0" bIns="0">
            <a:noAutofit/>
          </a:bodyPr>
          <a:lstStyle>
            <a:lvl1pPr marL="0" indent="0">
              <a:buSzPct val="200000"/>
              <a:buFont typeface="System Font Regular"/>
              <a:buNone/>
              <a:defRPr sz="975"/>
            </a:lvl1pPr>
            <a:lvl2pPr marL="371464" indent="0">
              <a:buSzPct val="200000"/>
              <a:buFont typeface="System Font Regular"/>
              <a:buNone/>
              <a:defRPr sz="975"/>
            </a:lvl2pPr>
            <a:lvl3pPr marL="742927" indent="0">
              <a:buSzPct val="200000"/>
              <a:buFont typeface="System Font Regular"/>
              <a:buNone/>
              <a:defRPr sz="975"/>
            </a:lvl3pPr>
            <a:lvl4pPr marL="1114391" indent="0">
              <a:buSzPct val="200000"/>
              <a:buFont typeface="System Font Regular"/>
              <a:buNone/>
              <a:defRPr sz="975"/>
            </a:lvl4pPr>
            <a:lvl5pPr marL="1485854" indent="0">
              <a:buSzPct val="200000"/>
              <a:buFont typeface="System Font Regular"/>
              <a:buNone/>
              <a:defRPr sz="975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380242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2D9AB-BF67-4852-9C9D-04D415CA37AF}" type="datetimeFigureOut">
              <a:rPr lang="ru-RU" smtClean="0"/>
              <a:t>22.05.2023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4639C-372C-4DFF-90B9-7074E60024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92768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2D9AB-BF67-4852-9C9D-04D415CA37AF}" type="datetimeFigureOut">
              <a:rPr lang="ru-RU" smtClean="0"/>
              <a:t>22.05.2023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4639C-372C-4DFF-90B9-7074E60024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04793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5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2D9AB-BF67-4852-9C9D-04D415CA37AF}" type="datetimeFigureOut">
              <a:rPr lang="ru-RU" smtClean="0"/>
              <a:t>22.05.2023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4639C-372C-4DFF-90B9-7074E60024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64856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2D9AB-BF67-4852-9C9D-04D415CA37AF}" type="datetimeFigureOut">
              <a:rPr lang="ru-RU" smtClean="0"/>
              <a:t>22.05.2023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4639C-372C-4DFF-90B9-7074E60024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652180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2D9AB-BF67-4852-9C9D-04D415CA37AF}" type="datetimeFigureOut">
              <a:rPr lang="ru-RU" smtClean="0"/>
              <a:t>22.05.2023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4639C-372C-4DFF-90B9-7074E60024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229750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2D9AB-BF67-4852-9C9D-04D415CA37AF}" type="datetimeFigureOut">
              <a:rPr lang="ru-RU" smtClean="0"/>
              <a:t>22.05.2023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4639C-372C-4DFF-90B9-7074E60024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972427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2D9AB-BF67-4852-9C9D-04D415CA37AF}" type="datetimeFigureOut">
              <a:rPr lang="ru-RU" smtClean="0"/>
              <a:t>22.05.2023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4639C-372C-4DFF-90B9-7074E60024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692324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2D9AB-BF67-4852-9C9D-04D415CA37AF}" type="datetimeFigureOut">
              <a:rPr lang="ru-RU" smtClean="0"/>
              <a:t>22.05.2023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4639C-372C-4DFF-90B9-7074E60024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840878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2D9AB-BF67-4852-9C9D-04D415CA37AF}" type="datetimeFigureOut">
              <a:rPr lang="ru-RU" smtClean="0"/>
              <a:t>22.05.2023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4639C-372C-4DFF-90B9-7074E60024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609894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2D9AB-BF67-4852-9C9D-04D415CA37AF}" type="datetimeFigureOut">
              <a:rPr lang="ru-RU" smtClean="0"/>
              <a:t>22.05.2023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4639C-372C-4DFF-90B9-7074E60024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644178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2D9AB-BF67-4852-9C9D-04D415CA37AF}" type="datetimeFigureOut">
              <a:rPr lang="ru-RU" smtClean="0"/>
              <a:t>22.05.2023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4639C-372C-4DFF-90B9-7074E60024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76972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2"/>
          <p:cNvSpPr txBox="1">
            <a:spLocks noGrp="1"/>
          </p:cNvSpPr>
          <p:nvPr>
            <p:ph type="ctrTitle"/>
          </p:nvPr>
        </p:nvSpPr>
        <p:spPr>
          <a:xfrm>
            <a:off x="731837" y="2184402"/>
            <a:ext cx="8435975" cy="2092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2438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5" name="Google Shape;15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31838" y="723902"/>
            <a:ext cx="1721385" cy="504009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12"/>
          <p:cNvSpPr txBox="1">
            <a:spLocks noGrp="1"/>
          </p:cNvSpPr>
          <p:nvPr>
            <p:ph type="body" idx="1"/>
          </p:nvPr>
        </p:nvSpPr>
        <p:spPr>
          <a:xfrm>
            <a:off x="738188" y="4632960"/>
            <a:ext cx="4089400" cy="1490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371475" lvl="0" indent="-185738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TR"/>
              <a:buNone/>
              <a:defRPr sz="975"/>
            </a:lvl1pPr>
            <a:lvl2pPr marL="742950" lvl="1" indent="-185738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TR"/>
              <a:buNone/>
              <a:defRPr sz="975"/>
            </a:lvl2pPr>
            <a:lvl3pPr marL="1114425" lvl="2" indent="-185738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TR"/>
              <a:buNone/>
              <a:defRPr sz="975"/>
            </a:lvl3pPr>
            <a:lvl4pPr marL="1485900" lvl="3" indent="-185738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TR"/>
              <a:buNone/>
              <a:defRPr sz="975"/>
            </a:lvl4pPr>
            <a:lvl5pPr marL="1857375" lvl="4" indent="-185738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TR"/>
              <a:buNone/>
              <a:defRPr sz="975"/>
            </a:lvl5pPr>
            <a:lvl6pPr marL="2228850" lvl="5" indent="-278606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600325" lvl="6" indent="-278606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971800" lvl="7" indent="-278606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343275" lvl="8" indent="-278606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03765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1838" y="723901"/>
            <a:ext cx="8435975" cy="108104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836" y="2075290"/>
            <a:ext cx="8435977" cy="40476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38963" y="6291465"/>
            <a:ext cx="222885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/>
                </a:solidFill>
                <a:latin typeface="Montserrat" pitchFamily="2" charset="77"/>
              </a:defRPr>
            </a:lvl1pPr>
          </a:lstStyle>
          <a:p>
            <a:fld id="{E2DEB263-4B78-1749-A572-3383F3C8F6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151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i="0" kern="1200">
          <a:solidFill>
            <a:schemeClr val="tx1"/>
          </a:solidFill>
          <a:latin typeface="Montserrat" pitchFamily="2" charset="77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lnSpc>
          <a:spcPct val="90000"/>
        </a:lnSpc>
        <a:spcBef>
          <a:spcPts val="1000"/>
        </a:spcBef>
        <a:buFont typeface="System Font Regular"/>
        <a:buChar char="-"/>
        <a:defRPr sz="2800" b="0" i="0" kern="1200">
          <a:solidFill>
            <a:schemeClr val="tx1"/>
          </a:solidFill>
          <a:latin typeface="Montserrat" pitchFamily="2" charset="77"/>
          <a:ea typeface="+mn-ea"/>
          <a:cs typeface="+mn-cs"/>
        </a:defRPr>
      </a:lvl1pPr>
      <a:lvl2pPr marL="800100" indent="-3429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2400" b="0" i="0" kern="1200">
          <a:solidFill>
            <a:schemeClr val="tx1"/>
          </a:solidFill>
          <a:latin typeface="Montserrat" pitchFamily="2" charset="77"/>
          <a:ea typeface="+mn-ea"/>
          <a:cs typeface="+mn-cs"/>
        </a:defRPr>
      </a:lvl2pPr>
      <a:lvl3pPr marL="1257300" indent="-3429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2000" b="0" i="0" kern="1200">
          <a:solidFill>
            <a:schemeClr val="tx1"/>
          </a:solidFill>
          <a:latin typeface="Montserrat" pitchFamily="2" charset="77"/>
          <a:ea typeface="+mn-ea"/>
          <a:cs typeface="+mn-cs"/>
        </a:defRPr>
      </a:lvl3pPr>
      <a:lvl4pPr marL="1657350" indent="-28575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1800" b="0" i="0" kern="1200">
          <a:solidFill>
            <a:schemeClr val="tx1"/>
          </a:solidFill>
          <a:latin typeface="Montserrat" pitchFamily="2" charset="77"/>
          <a:ea typeface="+mn-ea"/>
          <a:cs typeface="+mn-cs"/>
        </a:defRPr>
      </a:lvl4pPr>
      <a:lvl5pPr marL="2114550" indent="-28575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1800" b="0" i="0" kern="1200">
          <a:solidFill>
            <a:schemeClr val="tx1"/>
          </a:solidFill>
          <a:latin typeface="Montserrat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456">
          <p15:clr>
            <a:srgbClr val="F26B43"/>
          </p15:clr>
        </p15:guide>
        <p15:guide id="2" pos="461">
          <p15:clr>
            <a:srgbClr val="F26B43"/>
          </p15:clr>
        </p15:guide>
        <p15:guide id="3" orient="horz" pos="3857">
          <p15:clr>
            <a:srgbClr val="F26B43"/>
          </p15:clr>
        </p15:guide>
        <p15:guide id="4" pos="5775">
          <p15:clr>
            <a:srgbClr val="F26B43"/>
          </p15:clr>
        </p15:guide>
        <p15:guide id="5" pos="1260">
          <p15:clr>
            <a:srgbClr val="F26B43"/>
          </p15:clr>
        </p15:guide>
        <p15:guide id="6" pos="1374">
          <p15:clr>
            <a:srgbClr val="F26B43"/>
          </p15:clr>
        </p15:guide>
        <p15:guide id="7" pos="2165">
          <p15:clr>
            <a:srgbClr val="F26B43"/>
          </p15:clr>
        </p15:guide>
        <p15:guide id="8" pos="2281">
          <p15:clr>
            <a:srgbClr val="F26B43"/>
          </p15:clr>
        </p15:guide>
        <p15:guide id="9" pos="3062">
          <p15:clr>
            <a:srgbClr val="F26B43"/>
          </p15:clr>
        </p15:guide>
        <p15:guide id="10" pos="3177">
          <p15:clr>
            <a:srgbClr val="F26B43"/>
          </p15:clr>
        </p15:guide>
        <p15:guide id="11" pos="3959">
          <p15:clr>
            <a:srgbClr val="F26B43"/>
          </p15:clr>
        </p15:guide>
        <p15:guide id="12" pos="4073">
          <p15:clr>
            <a:srgbClr val="F26B43"/>
          </p15:clr>
        </p15:guide>
        <p15:guide id="13" pos="4863">
          <p15:clr>
            <a:srgbClr val="F26B43"/>
          </p15:clr>
        </p15:guide>
        <p15:guide id="14" pos="498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9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A6FF45-B0EA-43A1-A452-8F3115B221EB}" type="datetime1">
              <a:rPr lang="ru-RU" smtClean="0"/>
              <a:pPr/>
              <a:t>22.05.2023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7CDB3B-1240-48F7-9B44-C555143F7D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1223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p:hf hdr="0" ftr="0" dt="0"/>
  <p:txStyles>
    <p:titleStyle>
      <a:lvl1pPr algn="ctr" defTabSz="990570" rtl="0" eaLnBrk="1" latinLnBrk="0" hangingPunct="1">
        <a:spcBef>
          <a:spcPct val="0"/>
        </a:spcBef>
        <a:buNone/>
        <a:defRPr sz="47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1464" indent="-371464" algn="l" defTabSz="990570" rtl="0" eaLnBrk="1" latinLnBrk="0" hangingPunct="1">
        <a:spcBef>
          <a:spcPct val="20000"/>
        </a:spcBef>
        <a:buFont typeface="Arial" pitchFamily="34" charset="0"/>
        <a:buChar char="•"/>
        <a:defRPr sz="3467" kern="1200">
          <a:solidFill>
            <a:schemeClr val="tx1"/>
          </a:solidFill>
          <a:latin typeface="+mn-lt"/>
          <a:ea typeface="+mn-ea"/>
          <a:cs typeface="+mn-cs"/>
        </a:defRPr>
      </a:lvl1pPr>
      <a:lvl2pPr marL="804838" indent="-309553" algn="l" defTabSz="990570" rtl="0" eaLnBrk="1" latinLnBrk="0" hangingPunct="1">
        <a:spcBef>
          <a:spcPct val="20000"/>
        </a:spcBef>
        <a:buFont typeface="Arial" pitchFamily="34" charset="0"/>
        <a:buChar char="–"/>
        <a:defRPr sz="3033" kern="1200">
          <a:solidFill>
            <a:schemeClr val="tx1"/>
          </a:solidFill>
          <a:latin typeface="+mn-lt"/>
          <a:ea typeface="+mn-ea"/>
          <a:cs typeface="+mn-cs"/>
        </a:defRPr>
      </a:lvl2pPr>
      <a:lvl3pPr marL="1238212" indent="-247642" algn="l" defTabSz="990570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33497" indent="-247642" algn="l" defTabSz="990570" rtl="0" eaLnBrk="1" latinLnBrk="0" hangingPunct="1">
        <a:spcBef>
          <a:spcPct val="20000"/>
        </a:spcBef>
        <a:buFont typeface="Arial" pitchFamily="34" charset="0"/>
        <a:buChar char="–"/>
        <a:defRPr sz="2167" kern="1200">
          <a:solidFill>
            <a:schemeClr val="tx1"/>
          </a:solidFill>
          <a:latin typeface="+mn-lt"/>
          <a:ea typeface="+mn-ea"/>
          <a:cs typeface="+mn-cs"/>
        </a:defRPr>
      </a:lvl4pPr>
      <a:lvl5pPr marL="2228781" indent="-247642" algn="l" defTabSz="990570" rtl="0" eaLnBrk="1" latinLnBrk="0" hangingPunct="1">
        <a:spcBef>
          <a:spcPct val="20000"/>
        </a:spcBef>
        <a:buFont typeface="Arial" pitchFamily="34" charset="0"/>
        <a:buChar char="»"/>
        <a:defRPr sz="2167" kern="1200">
          <a:solidFill>
            <a:schemeClr val="tx1"/>
          </a:solidFill>
          <a:latin typeface="+mn-lt"/>
          <a:ea typeface="+mn-ea"/>
          <a:cs typeface="+mn-cs"/>
        </a:defRPr>
      </a:lvl5pPr>
      <a:lvl6pPr marL="2724066" indent="-247642" algn="l" defTabSz="990570" rtl="0" eaLnBrk="1" latinLnBrk="0" hangingPunct="1">
        <a:spcBef>
          <a:spcPct val="20000"/>
        </a:spcBef>
        <a:buFont typeface="Arial" pitchFamily="34" charset="0"/>
        <a:buChar char="•"/>
        <a:defRPr sz="2167" kern="1200">
          <a:solidFill>
            <a:schemeClr val="tx1"/>
          </a:solidFill>
          <a:latin typeface="+mn-lt"/>
          <a:ea typeface="+mn-ea"/>
          <a:cs typeface="+mn-cs"/>
        </a:defRPr>
      </a:lvl6pPr>
      <a:lvl7pPr marL="3219351" indent="-247642" algn="l" defTabSz="990570" rtl="0" eaLnBrk="1" latinLnBrk="0" hangingPunct="1">
        <a:spcBef>
          <a:spcPct val="20000"/>
        </a:spcBef>
        <a:buFont typeface="Arial" pitchFamily="34" charset="0"/>
        <a:buChar char="•"/>
        <a:defRPr sz="2167" kern="1200">
          <a:solidFill>
            <a:schemeClr val="tx1"/>
          </a:solidFill>
          <a:latin typeface="+mn-lt"/>
          <a:ea typeface="+mn-ea"/>
          <a:cs typeface="+mn-cs"/>
        </a:defRPr>
      </a:lvl7pPr>
      <a:lvl8pPr marL="3714636" indent="-247642" algn="l" defTabSz="990570" rtl="0" eaLnBrk="1" latinLnBrk="0" hangingPunct="1">
        <a:spcBef>
          <a:spcPct val="20000"/>
        </a:spcBef>
        <a:buFont typeface="Arial" pitchFamily="34" charset="0"/>
        <a:buChar char="•"/>
        <a:defRPr sz="2167" kern="1200">
          <a:solidFill>
            <a:schemeClr val="tx1"/>
          </a:solidFill>
          <a:latin typeface="+mn-lt"/>
          <a:ea typeface="+mn-ea"/>
          <a:cs typeface="+mn-cs"/>
        </a:defRPr>
      </a:lvl8pPr>
      <a:lvl9pPr marL="4209920" indent="-247642" algn="l" defTabSz="990570" rtl="0" eaLnBrk="1" latinLnBrk="0" hangingPunct="1">
        <a:spcBef>
          <a:spcPct val="20000"/>
        </a:spcBef>
        <a:buFont typeface="Arial" pitchFamily="34" charset="0"/>
        <a:buChar char="•"/>
        <a:defRPr sz="21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9057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95285" algn="l" defTabSz="99057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90570" algn="l" defTabSz="99057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485854" algn="l" defTabSz="99057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81139" algn="l" defTabSz="99057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76424" algn="l" defTabSz="99057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09" algn="l" defTabSz="99057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466993" algn="l" defTabSz="99057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962278" algn="l" defTabSz="99057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E2D9AB-BF67-4852-9C9D-04D415CA37AF}" type="datetimeFigureOut">
              <a:rPr lang="ru-RU" smtClean="0"/>
              <a:t>22.05.2023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54639C-372C-4DFF-90B9-7074E60024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5400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</p:sldLayoutIdLst>
  <p:txStyles>
    <p:titleStyle>
      <a:lvl1pPr algn="l" defTabSz="742950" rtl="0" eaLnBrk="1" latinLnBrk="0" hangingPunct="1">
        <a:lnSpc>
          <a:spcPct val="90000"/>
        </a:lnSpc>
        <a:spcBef>
          <a:spcPct val="0"/>
        </a:spcBef>
        <a:buNone/>
        <a:defRPr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8" indent="-185738" algn="l" defTabSz="742950" rtl="0" eaLnBrk="1" latinLnBrk="0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6716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20431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Relationship Id="rId6" Type="http://schemas.microsoft.com/office/2007/relationships/hdphoto" Target="../media/hdphoto2.wdp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Relationship Id="rId6" Type="http://schemas.microsoft.com/office/2007/relationships/hdphoto" Target="../media/hdphoto4.wdp"/><Relationship Id="rId5" Type="http://schemas.openxmlformats.org/officeDocument/2006/relationships/image" Target="../media/image17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80" y="692260"/>
            <a:ext cx="8172450" cy="4653756"/>
          </a:xfrm>
          <a:prstGeom prst="rect">
            <a:avLst/>
          </a:prstGeom>
        </p:spPr>
      </p:pic>
      <p:sp>
        <p:nvSpPr>
          <p:cNvPr id="59" name="Google Shape;59;p1"/>
          <p:cNvSpPr txBox="1"/>
          <p:nvPr/>
        </p:nvSpPr>
        <p:spPr>
          <a:xfrm>
            <a:off x="3153462" y="3009524"/>
            <a:ext cx="5823850" cy="859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742950">
              <a:spcAft>
                <a:spcPts val="600"/>
              </a:spcAft>
              <a:buClrTx/>
            </a:pPr>
            <a:r>
              <a:rPr lang="ru-RU" sz="2275" b="1" kern="1200" dirty="0">
                <a:solidFill>
                  <a:prstClr val="black"/>
                </a:solidFill>
                <a:latin typeface="Montserrat" panose="00000500000000000000" pitchFamily="50" charset="-52"/>
                <a:ea typeface="+mn-ea"/>
                <a:cs typeface="+mn-cs"/>
              </a:rPr>
              <a:t>Экспедиция «Северный полюс – 41» </a:t>
            </a:r>
            <a:br>
              <a:rPr lang="ru-RU" sz="2275" b="1" kern="1200" dirty="0">
                <a:solidFill>
                  <a:prstClr val="black"/>
                </a:solidFill>
                <a:latin typeface="Montserrat" panose="00000500000000000000" pitchFamily="50" charset="-52"/>
                <a:ea typeface="+mn-ea"/>
                <a:cs typeface="+mn-cs"/>
              </a:rPr>
            </a:br>
            <a:r>
              <a:rPr lang="ru-RU" sz="2275" b="1" kern="1200" dirty="0">
                <a:solidFill>
                  <a:prstClr val="black"/>
                </a:solidFill>
                <a:latin typeface="Montserrat" panose="00000500000000000000" pitchFamily="50" charset="-52"/>
                <a:ea typeface="+mn-ea"/>
                <a:cs typeface="+mn-cs"/>
              </a:rPr>
              <a:t>Первый опыт использования ЛСП</a:t>
            </a:r>
            <a:endParaRPr sz="2275" b="1" kern="1200" dirty="0">
              <a:solidFill>
                <a:prstClr val="black"/>
              </a:solidFill>
              <a:latin typeface="Montserrat" panose="00000500000000000000" pitchFamily="50" charset="-52"/>
              <a:ea typeface="Montserrat"/>
              <a:cs typeface="Montserrat"/>
              <a:sym typeface="Montserrat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223B58E-50C0-4D07-852A-0FAD87C7E096}"/>
              </a:ext>
            </a:extLst>
          </p:cNvPr>
          <p:cNvSpPr/>
          <p:nvPr/>
        </p:nvSpPr>
        <p:spPr>
          <a:xfrm>
            <a:off x="6027098" y="5346016"/>
            <a:ext cx="170402" cy="1431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42950">
              <a:buClrTx/>
            </a:pPr>
            <a:endParaRPr lang="ru-RU" sz="1463" kern="12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42031" y="5084406"/>
            <a:ext cx="34487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42950">
              <a:buClrTx/>
            </a:pPr>
            <a:r>
              <a:rPr lang="ru-RU" sz="1200" kern="1200" dirty="0" smtClean="0">
                <a:solidFill>
                  <a:prstClr val="black"/>
                </a:solidFill>
                <a:latin typeface="Montserrat" panose="00000500000000000000" pitchFamily="50" charset="-52"/>
              </a:rPr>
              <a:t>Угрюмов Юрий Валерьевич</a:t>
            </a:r>
          </a:p>
          <a:p>
            <a:pPr defTabSz="742950">
              <a:buClrTx/>
            </a:pPr>
            <a:r>
              <a:rPr lang="ru-RU" sz="1200" kern="1200" dirty="0" smtClean="0">
                <a:solidFill>
                  <a:prstClr val="black"/>
                </a:solidFill>
                <a:latin typeface="Montserrat" panose="00000500000000000000" pitchFamily="50" charset="-52"/>
                <a:ea typeface="Montserrat"/>
                <a:cs typeface="Montserrat"/>
                <a:sym typeface="Montserrat"/>
              </a:rPr>
              <a:t>Заместитель директора ААНИИ</a:t>
            </a:r>
            <a:endParaRPr lang="ru-RU" sz="1200" kern="1200" dirty="0">
              <a:solidFill>
                <a:prstClr val="black"/>
              </a:solidFill>
              <a:latin typeface="Montserrat" panose="00000500000000000000" pitchFamily="50" charset="-52"/>
              <a:ea typeface="Montserrat"/>
              <a:cs typeface="Montserrat"/>
              <a:sym typeface="Montserra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742031" y="4555111"/>
            <a:ext cx="56315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Montserrat" panose="00000500000000000000" pitchFamily="50" charset="-52"/>
              </a:rPr>
              <a:t>Научно-деловая </a:t>
            </a:r>
            <a:r>
              <a:rPr lang="ru-RU" dirty="0" smtClean="0">
                <a:latin typeface="Montserrat" panose="00000500000000000000" pitchFamily="50" charset="-52"/>
              </a:rPr>
              <a:t>конференция</a:t>
            </a:r>
          </a:p>
          <a:p>
            <a:r>
              <a:rPr lang="en-US" dirty="0" smtClean="0">
                <a:latin typeface="Montserrat" panose="00000500000000000000" pitchFamily="50" charset="-52"/>
              </a:rPr>
              <a:t>POLAR </a:t>
            </a:r>
            <a:r>
              <a:rPr lang="en-US" dirty="0">
                <a:latin typeface="Montserrat" panose="00000500000000000000" pitchFamily="50" charset="-52"/>
              </a:rPr>
              <a:t>2023</a:t>
            </a:r>
            <a:endParaRPr lang="ru-RU" dirty="0">
              <a:latin typeface="Montserrat" panose="00000500000000000000" pitchFamily="5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787727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47542" y="274639"/>
            <a:ext cx="3120571" cy="1002618"/>
          </a:xfrm>
        </p:spPr>
        <p:txBody>
          <a:bodyPr/>
          <a:lstStyle/>
          <a:p>
            <a:pPr algn="l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endParaRPr lang="ru-RU" sz="2400" b="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EB263-4B78-1749-A572-3383F3C8F672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877444" y="507815"/>
            <a:ext cx="4809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Montserrat" panose="00000500000000000000" pitchFamily="50" charset="-52"/>
              </a:rPr>
              <a:t>НЭС «СЕВЕРНЫЙ ПОЛЮС»</a:t>
            </a:r>
            <a:endParaRPr lang="ru-RU" sz="2400" b="1" dirty="0">
              <a:latin typeface="Montserrat" panose="00000500000000000000" pitchFamily="50" charset="-52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77444" y="969480"/>
            <a:ext cx="493436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Montserrat" panose="00000500000000000000" pitchFamily="50" charset="-52"/>
              </a:rPr>
              <a:t>КМ Arc5 [1] AUT1-C HELIDECK-F Special purpose ship</a:t>
            </a:r>
            <a:endParaRPr lang="ru-RU" dirty="0">
              <a:latin typeface="Montserrat" panose="00000500000000000000" pitchFamily="50" charset="-52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974366" y="585737"/>
            <a:ext cx="3931633" cy="2677656"/>
          </a:xfrm>
          <a:prstGeom prst="rect">
            <a:avLst/>
          </a:prstGeom>
          <a:noFill/>
          <a:effectLst>
            <a:softEdge rad="63500"/>
          </a:effectLst>
        </p:spPr>
        <p:txBody>
          <a:bodyPr wrap="square">
            <a:spAutoFit/>
          </a:bodyPr>
          <a:lstStyle/>
          <a:p>
            <a:r>
              <a:rPr lang="ru-RU" dirty="0">
                <a:latin typeface="Montserrat" panose="00000500000000000000" pitchFamily="50" charset="-52"/>
              </a:rPr>
              <a:t>длина наибольшая		83,1 м</a:t>
            </a:r>
            <a:br>
              <a:rPr lang="ru-RU" dirty="0">
                <a:latin typeface="Montserrat" panose="00000500000000000000" pitchFamily="50" charset="-52"/>
              </a:rPr>
            </a:br>
            <a:r>
              <a:rPr lang="ru-RU" dirty="0">
                <a:latin typeface="Montserrat" panose="00000500000000000000" pitchFamily="50" charset="-52"/>
              </a:rPr>
              <a:t>ширина наибольшая	</a:t>
            </a:r>
            <a:r>
              <a:rPr lang="ru-RU" dirty="0" smtClean="0">
                <a:latin typeface="Montserrat" panose="00000500000000000000" pitchFamily="50" charset="-52"/>
              </a:rPr>
              <a:t>22,5 </a:t>
            </a:r>
            <a:r>
              <a:rPr lang="ru-RU" dirty="0">
                <a:latin typeface="Montserrat" panose="00000500000000000000" pitchFamily="50" charset="-52"/>
              </a:rPr>
              <a:t>м</a:t>
            </a:r>
            <a:br>
              <a:rPr lang="ru-RU" dirty="0">
                <a:latin typeface="Montserrat" panose="00000500000000000000" pitchFamily="50" charset="-52"/>
              </a:rPr>
            </a:br>
            <a:r>
              <a:rPr lang="ru-RU" dirty="0">
                <a:latin typeface="Montserrat" panose="00000500000000000000" pitchFamily="50" charset="-52"/>
              </a:rPr>
              <a:t>осадка			8,6 м</a:t>
            </a:r>
            <a:br>
              <a:rPr lang="ru-RU" dirty="0">
                <a:latin typeface="Montserrat" panose="00000500000000000000" pitchFamily="50" charset="-52"/>
              </a:rPr>
            </a:br>
            <a:r>
              <a:rPr lang="ru-RU" dirty="0">
                <a:latin typeface="Montserrat" panose="00000500000000000000" pitchFamily="50" charset="-52"/>
              </a:rPr>
              <a:t>водоизмещение		10 390 т</a:t>
            </a:r>
            <a:br>
              <a:rPr lang="ru-RU" dirty="0">
                <a:latin typeface="Montserrat" panose="00000500000000000000" pitchFamily="50" charset="-52"/>
              </a:rPr>
            </a:br>
            <a:r>
              <a:rPr lang="ru-RU" dirty="0">
                <a:latin typeface="Montserrat" panose="00000500000000000000" pitchFamily="50" charset="-52"/>
              </a:rPr>
              <a:t>мощность  ГД </a:t>
            </a:r>
            <a:r>
              <a:rPr lang="ru-RU" dirty="0" err="1">
                <a:latin typeface="Montserrat" panose="00000500000000000000" pitchFamily="50" charset="-52"/>
              </a:rPr>
              <a:t>max</a:t>
            </a:r>
            <a:r>
              <a:rPr lang="ru-RU" dirty="0">
                <a:latin typeface="Montserrat" panose="00000500000000000000" pitchFamily="50" charset="-52"/>
              </a:rPr>
              <a:t>		4640 кВт</a:t>
            </a:r>
          </a:p>
          <a:p>
            <a:r>
              <a:rPr lang="ru-RU" dirty="0">
                <a:latin typeface="Montserrat" panose="00000500000000000000" pitchFamily="50" charset="-52"/>
              </a:rPr>
              <a:t>мощность ВДГ		3х800 кВт</a:t>
            </a:r>
            <a:br>
              <a:rPr lang="ru-RU" dirty="0">
                <a:latin typeface="Montserrat" panose="00000500000000000000" pitchFamily="50" charset="-52"/>
              </a:rPr>
            </a:br>
            <a:r>
              <a:rPr lang="ru-RU" dirty="0">
                <a:latin typeface="Montserrat" panose="00000500000000000000" pitchFamily="50" charset="-52"/>
              </a:rPr>
              <a:t>скорость			10 узлов</a:t>
            </a:r>
          </a:p>
          <a:p>
            <a:r>
              <a:rPr lang="ru-RU" dirty="0">
                <a:latin typeface="Montserrat" panose="00000500000000000000" pitchFamily="50" charset="-52"/>
              </a:rPr>
              <a:t>автономность по провизии    </a:t>
            </a:r>
            <a:r>
              <a:rPr lang="en-US" dirty="0" smtClean="0">
                <a:latin typeface="Montserrat" panose="00000500000000000000" pitchFamily="50" charset="-52"/>
              </a:rPr>
              <a:t>	</a:t>
            </a:r>
            <a:r>
              <a:rPr lang="ru-RU" dirty="0" smtClean="0">
                <a:latin typeface="Montserrat" panose="00000500000000000000" pitchFamily="50" charset="-52"/>
              </a:rPr>
              <a:t>365 </a:t>
            </a:r>
            <a:r>
              <a:rPr lang="ru-RU" dirty="0" err="1">
                <a:latin typeface="Montserrat" panose="00000500000000000000" pitchFamily="50" charset="-52"/>
              </a:rPr>
              <a:t>сут</a:t>
            </a:r>
            <a:endParaRPr lang="ru-RU" dirty="0">
              <a:latin typeface="Montserrat" panose="00000500000000000000" pitchFamily="50" charset="-52"/>
            </a:endParaRPr>
          </a:p>
          <a:p>
            <a:r>
              <a:rPr lang="ru-RU" dirty="0">
                <a:latin typeface="Montserrat" panose="00000500000000000000" pitchFamily="50" charset="-52"/>
              </a:rPr>
              <a:t>автономность </a:t>
            </a:r>
            <a:r>
              <a:rPr lang="ru-RU" dirty="0" smtClean="0">
                <a:latin typeface="Montserrat" panose="00000500000000000000" pitchFamily="50" charset="-52"/>
              </a:rPr>
              <a:t>по топливу</a:t>
            </a:r>
            <a:r>
              <a:rPr lang="ru-RU" dirty="0">
                <a:latin typeface="Montserrat" panose="00000500000000000000" pitchFamily="50" charset="-52"/>
              </a:rPr>
              <a:t>	</a:t>
            </a:r>
            <a:r>
              <a:rPr lang="ru-RU" dirty="0" smtClean="0">
                <a:latin typeface="Montserrat" panose="00000500000000000000" pitchFamily="50" charset="-52"/>
              </a:rPr>
              <a:t>730 </a:t>
            </a:r>
            <a:r>
              <a:rPr lang="ru-RU" dirty="0">
                <a:latin typeface="Montserrat" panose="00000500000000000000" pitchFamily="50" charset="-52"/>
              </a:rPr>
              <a:t>сут</a:t>
            </a:r>
          </a:p>
          <a:p>
            <a:r>
              <a:rPr lang="ru-RU" dirty="0">
                <a:latin typeface="Montserrat" panose="00000500000000000000" pitchFamily="50" charset="-52"/>
              </a:rPr>
              <a:t>вертолетная площадка под Ми-8 (38)</a:t>
            </a:r>
          </a:p>
          <a:p>
            <a:r>
              <a:rPr lang="ru-RU" dirty="0">
                <a:latin typeface="Montserrat" panose="00000500000000000000" pitchFamily="50" charset="-52"/>
              </a:rPr>
              <a:t>экипаж			</a:t>
            </a:r>
            <a:r>
              <a:rPr lang="ru-RU" dirty="0" smtClean="0">
                <a:latin typeface="Montserrat" panose="00000500000000000000" pitchFamily="50" charset="-52"/>
              </a:rPr>
              <a:t>1</a:t>
            </a:r>
            <a:r>
              <a:rPr lang="en-US" dirty="0" smtClean="0">
                <a:latin typeface="Montserrat" panose="00000500000000000000" pitchFamily="50" charset="-52"/>
              </a:rPr>
              <a:t>7</a:t>
            </a:r>
            <a:r>
              <a:rPr lang="ru-RU" dirty="0" smtClean="0">
                <a:latin typeface="Montserrat" panose="00000500000000000000" pitchFamily="50" charset="-52"/>
              </a:rPr>
              <a:t> </a:t>
            </a:r>
            <a:r>
              <a:rPr lang="ru-RU" dirty="0">
                <a:latin typeface="Montserrat" panose="00000500000000000000" pitchFamily="50" charset="-52"/>
              </a:rPr>
              <a:t>чел.</a:t>
            </a:r>
            <a:br>
              <a:rPr lang="ru-RU" dirty="0">
                <a:latin typeface="Montserrat" panose="00000500000000000000" pitchFamily="50" charset="-52"/>
              </a:rPr>
            </a:br>
            <a:r>
              <a:rPr lang="ru-RU" dirty="0">
                <a:latin typeface="Montserrat" panose="00000500000000000000" pitchFamily="50" charset="-52"/>
              </a:rPr>
              <a:t>научный персонал		</a:t>
            </a:r>
            <a:r>
              <a:rPr lang="ru-RU" dirty="0" smtClean="0">
                <a:latin typeface="Montserrat" panose="00000500000000000000" pitchFamily="50" charset="-52"/>
              </a:rPr>
              <a:t>31 </a:t>
            </a:r>
            <a:r>
              <a:rPr lang="ru-RU" dirty="0">
                <a:latin typeface="Montserrat" panose="00000500000000000000" pitchFamily="50" charset="-52"/>
              </a:rPr>
              <a:t>чел</a:t>
            </a:r>
            <a:r>
              <a:rPr lang="ru-RU" dirty="0" smtClean="0">
                <a:latin typeface="Montserrat" panose="00000500000000000000" pitchFamily="50" charset="-52"/>
              </a:rPr>
              <a:t>.</a:t>
            </a:r>
            <a:endParaRPr lang="ru-RU" dirty="0">
              <a:latin typeface="Montserrat" panose="00000500000000000000" pitchFamily="5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4105769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48" b="11562"/>
          <a:stretch/>
        </p:blipFill>
        <p:spPr>
          <a:xfrm>
            <a:off x="0" y="0"/>
            <a:ext cx="9919064" cy="6871063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EB263-4B78-1749-A572-3383F3C8F672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0325444" y="1726416"/>
            <a:ext cx="458020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dirty="0" smtClean="0"/>
              <a:t>29.07.2022  - передача судна ААНИИ</a:t>
            </a:r>
          </a:p>
          <a:p>
            <a:pPr>
              <a:lnSpc>
                <a:spcPct val="150000"/>
              </a:lnSpc>
            </a:pPr>
            <a:r>
              <a:rPr lang="ru-RU" sz="1600" dirty="0" smtClean="0"/>
              <a:t>01.09.2022 – выход в море</a:t>
            </a:r>
          </a:p>
          <a:p>
            <a:pPr>
              <a:lnSpc>
                <a:spcPct val="150000"/>
              </a:lnSpc>
            </a:pPr>
            <a:r>
              <a:rPr lang="ru-RU" sz="1600" dirty="0" smtClean="0"/>
              <a:t>27.09.2022 – прибытие в район начала работ</a:t>
            </a:r>
          </a:p>
          <a:p>
            <a:pPr>
              <a:lnSpc>
                <a:spcPct val="150000"/>
              </a:lnSpc>
            </a:pPr>
            <a:r>
              <a:rPr lang="ru-RU" sz="1600" dirty="0" smtClean="0"/>
              <a:t>02.10.2022 – открытие «СП-41» </a:t>
            </a:r>
            <a:endParaRPr lang="ru-RU" sz="1600" dirty="0"/>
          </a:p>
        </p:txBody>
      </p:sp>
      <p:graphicFrame>
        <p:nvGraphicFramePr>
          <p:cNvPr id="17" name="Схема 16"/>
          <p:cNvGraphicFramePr/>
          <p:nvPr>
            <p:extLst>
              <p:ext uri="{D42A27DB-BD31-4B8C-83A1-F6EECF244321}">
                <p14:modId xmlns:p14="http://schemas.microsoft.com/office/powerpoint/2010/main" val="3318271923"/>
              </p:ext>
            </p:extLst>
          </p:nvPr>
        </p:nvGraphicFramePr>
        <p:xfrm>
          <a:off x="1833654" y="1642200"/>
          <a:ext cx="6526575" cy="5784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9" name="Группа 8"/>
          <p:cNvGrpSpPr/>
          <p:nvPr/>
        </p:nvGrpSpPr>
        <p:grpSpPr>
          <a:xfrm>
            <a:off x="2348348" y="807973"/>
            <a:ext cx="5279085" cy="840113"/>
            <a:chOff x="2348348" y="773138"/>
            <a:chExt cx="5279085" cy="840113"/>
          </a:xfrm>
        </p:grpSpPr>
        <p:sp>
          <p:nvSpPr>
            <p:cNvPr id="43" name="TextBox 42"/>
            <p:cNvSpPr txBox="1"/>
            <p:nvPr/>
          </p:nvSpPr>
          <p:spPr>
            <a:xfrm>
              <a:off x="4506364" y="1330366"/>
              <a:ext cx="89319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b="1" dirty="0" smtClean="0">
                  <a:solidFill>
                    <a:schemeClr val="bg1"/>
                  </a:solidFill>
                  <a:latin typeface="Montserrat" panose="00000500000000000000" pitchFamily="50" charset="-52"/>
                  <a:cs typeface="Arial" panose="020B0604020202020204" pitchFamily="34" charset="0"/>
                </a:rPr>
                <a:t>2022 год</a:t>
              </a:r>
              <a:endParaRPr lang="ru-RU" sz="1200" b="1" dirty="0">
                <a:solidFill>
                  <a:schemeClr val="bg1"/>
                </a:solidFill>
                <a:latin typeface="Montserrat" panose="00000500000000000000" pitchFamily="50" charset="-52"/>
                <a:cs typeface="Arial" panose="020B0604020202020204" pitchFamily="34" charset="0"/>
              </a:endParaRPr>
            </a:p>
          </p:txBody>
        </p:sp>
        <p:grpSp>
          <p:nvGrpSpPr>
            <p:cNvPr id="5" name="Группа 4"/>
            <p:cNvGrpSpPr/>
            <p:nvPr/>
          </p:nvGrpSpPr>
          <p:grpSpPr>
            <a:xfrm>
              <a:off x="3888091" y="773138"/>
              <a:ext cx="648000" cy="834227"/>
              <a:chOff x="3888091" y="773138"/>
              <a:chExt cx="648000" cy="834227"/>
            </a:xfrm>
          </p:grpSpPr>
          <p:sp>
            <p:nvSpPr>
              <p:cNvPr id="26" name="Овал 25"/>
              <p:cNvSpPr/>
              <p:nvPr/>
            </p:nvSpPr>
            <p:spPr>
              <a:xfrm>
                <a:off x="3888091" y="773138"/>
                <a:ext cx="648000" cy="648000"/>
              </a:xfrm>
              <a:prstGeom prst="ellipse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ru-RU" sz="1100" b="1" dirty="0" smtClean="0">
                    <a:latin typeface="Montserrat" panose="00000500000000000000" pitchFamily="50" charset="-52"/>
                    <a:cs typeface="Arial" panose="020B0604020202020204" pitchFamily="34" charset="0"/>
                  </a:rPr>
                  <a:t>01 </a:t>
                </a:r>
                <a:r>
                  <a:rPr lang="ru-RU" sz="1100" b="1" dirty="0" err="1" smtClean="0">
                    <a:latin typeface="Montserrat" panose="00000500000000000000" pitchFamily="50" charset="-52"/>
                    <a:cs typeface="Arial" panose="020B0604020202020204" pitchFamily="34" charset="0"/>
                  </a:rPr>
                  <a:t>сент</a:t>
                </a:r>
                <a:endParaRPr lang="ru-RU" sz="1100" b="1" dirty="0" smtClean="0">
                  <a:latin typeface="Montserrat" panose="00000500000000000000" pitchFamily="50" charset="-52"/>
                  <a:cs typeface="Arial" panose="020B0604020202020204" pitchFamily="34" charset="0"/>
                </a:endParaRPr>
              </a:p>
            </p:txBody>
          </p:sp>
          <p:cxnSp>
            <p:nvCxnSpPr>
              <p:cNvPr id="13" name="Прямая соединительная линия 12"/>
              <p:cNvCxnSpPr>
                <a:stCxn id="26" idx="4"/>
              </p:cNvCxnSpPr>
              <p:nvPr/>
            </p:nvCxnSpPr>
            <p:spPr>
              <a:xfrm>
                <a:off x="4212091" y="1421138"/>
                <a:ext cx="0" cy="18622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" name="Группа 3"/>
            <p:cNvGrpSpPr/>
            <p:nvPr/>
          </p:nvGrpSpPr>
          <p:grpSpPr>
            <a:xfrm>
              <a:off x="2348348" y="773138"/>
              <a:ext cx="648000" cy="834227"/>
              <a:chOff x="2348348" y="773138"/>
              <a:chExt cx="648000" cy="834227"/>
            </a:xfrm>
          </p:grpSpPr>
          <p:sp>
            <p:nvSpPr>
              <p:cNvPr id="24" name="Овал 23"/>
              <p:cNvSpPr/>
              <p:nvPr/>
            </p:nvSpPr>
            <p:spPr>
              <a:xfrm>
                <a:off x="2348348" y="773138"/>
                <a:ext cx="648000" cy="648000"/>
              </a:xfrm>
              <a:prstGeom prst="ellipse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ru-RU" sz="1100" b="1" dirty="0" smtClean="0">
                    <a:latin typeface="Montserrat" panose="00000500000000000000" pitchFamily="50" charset="-52"/>
                    <a:cs typeface="Arial" panose="020B0604020202020204" pitchFamily="34" charset="0"/>
                  </a:rPr>
                  <a:t>29 июля</a:t>
                </a:r>
              </a:p>
            </p:txBody>
          </p:sp>
          <p:cxnSp>
            <p:nvCxnSpPr>
              <p:cNvPr id="25" name="Прямая соединительная линия 24"/>
              <p:cNvCxnSpPr>
                <a:stCxn id="24" idx="4"/>
              </p:cNvCxnSpPr>
              <p:nvPr/>
            </p:nvCxnSpPr>
            <p:spPr>
              <a:xfrm>
                <a:off x="2672348" y="1421138"/>
                <a:ext cx="0" cy="18622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Группа 5"/>
            <p:cNvGrpSpPr/>
            <p:nvPr/>
          </p:nvGrpSpPr>
          <p:grpSpPr>
            <a:xfrm>
              <a:off x="5439691" y="779024"/>
              <a:ext cx="648000" cy="834227"/>
              <a:chOff x="5439691" y="779024"/>
              <a:chExt cx="648000" cy="834227"/>
            </a:xfrm>
          </p:grpSpPr>
          <p:sp>
            <p:nvSpPr>
              <p:cNvPr id="32" name="Овал 31"/>
              <p:cNvSpPr/>
              <p:nvPr/>
            </p:nvSpPr>
            <p:spPr>
              <a:xfrm>
                <a:off x="5439691" y="779024"/>
                <a:ext cx="648000" cy="648000"/>
              </a:xfrm>
              <a:prstGeom prst="ellipse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ru-RU" sz="1100" b="1" dirty="0" smtClean="0">
                    <a:latin typeface="Montserrat" panose="00000500000000000000" pitchFamily="50" charset="-52"/>
                    <a:cs typeface="Arial" panose="020B0604020202020204" pitchFamily="34" charset="0"/>
                  </a:rPr>
                  <a:t>27</a:t>
                </a:r>
              </a:p>
              <a:p>
                <a:pPr algn="ctr"/>
                <a:r>
                  <a:rPr lang="ru-RU" sz="1100" b="1" dirty="0" err="1" smtClean="0">
                    <a:latin typeface="Montserrat" panose="00000500000000000000" pitchFamily="50" charset="-52"/>
                    <a:cs typeface="Arial" panose="020B0604020202020204" pitchFamily="34" charset="0"/>
                  </a:rPr>
                  <a:t>сент</a:t>
                </a:r>
                <a:endParaRPr lang="ru-RU" sz="1100" b="1" dirty="0" smtClean="0">
                  <a:latin typeface="Montserrat" panose="00000500000000000000" pitchFamily="50" charset="-52"/>
                  <a:cs typeface="Arial" panose="020B0604020202020204" pitchFamily="34" charset="0"/>
                </a:endParaRPr>
              </a:p>
            </p:txBody>
          </p:sp>
          <p:cxnSp>
            <p:nvCxnSpPr>
              <p:cNvPr id="33" name="Прямая соединительная линия 32"/>
              <p:cNvCxnSpPr>
                <a:stCxn id="32" idx="4"/>
              </p:cNvCxnSpPr>
              <p:nvPr/>
            </p:nvCxnSpPr>
            <p:spPr>
              <a:xfrm>
                <a:off x="5763691" y="1427024"/>
                <a:ext cx="0" cy="18622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Группа 7"/>
            <p:cNvGrpSpPr/>
            <p:nvPr/>
          </p:nvGrpSpPr>
          <p:grpSpPr>
            <a:xfrm>
              <a:off x="6979433" y="773138"/>
              <a:ext cx="648000" cy="834227"/>
              <a:chOff x="6979433" y="773138"/>
              <a:chExt cx="648000" cy="834227"/>
            </a:xfrm>
          </p:grpSpPr>
          <p:sp>
            <p:nvSpPr>
              <p:cNvPr id="34" name="Овал 33"/>
              <p:cNvSpPr/>
              <p:nvPr/>
            </p:nvSpPr>
            <p:spPr>
              <a:xfrm>
                <a:off x="6979433" y="773138"/>
                <a:ext cx="648000" cy="648000"/>
              </a:xfrm>
              <a:prstGeom prst="ellipse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ru-RU" sz="1100" b="1" dirty="0" smtClean="0">
                    <a:latin typeface="Montserrat" panose="00000500000000000000" pitchFamily="50" charset="-52"/>
                    <a:cs typeface="Arial" panose="020B0604020202020204" pitchFamily="34" charset="0"/>
                  </a:rPr>
                  <a:t>02 </a:t>
                </a:r>
                <a:r>
                  <a:rPr lang="ru-RU" sz="1100" b="1" dirty="0" err="1" smtClean="0">
                    <a:latin typeface="Montserrat" panose="00000500000000000000" pitchFamily="50" charset="-52"/>
                    <a:cs typeface="Arial" panose="020B0604020202020204" pitchFamily="34" charset="0"/>
                  </a:rPr>
                  <a:t>окт</a:t>
                </a:r>
                <a:endParaRPr lang="ru-RU" sz="1100" b="1" dirty="0" smtClean="0">
                  <a:latin typeface="Montserrat" panose="00000500000000000000" pitchFamily="50" charset="-52"/>
                  <a:cs typeface="Arial" panose="020B0604020202020204" pitchFamily="34" charset="0"/>
                </a:endParaRPr>
              </a:p>
            </p:txBody>
          </p:sp>
          <p:cxnSp>
            <p:nvCxnSpPr>
              <p:cNvPr id="35" name="Прямая соединительная линия 34"/>
              <p:cNvCxnSpPr>
                <a:stCxn id="34" idx="4"/>
              </p:cNvCxnSpPr>
              <p:nvPr/>
            </p:nvCxnSpPr>
            <p:spPr>
              <a:xfrm>
                <a:off x="7303433" y="1421138"/>
                <a:ext cx="0" cy="18622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647870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EB263-4B78-1749-A572-3383F3C8F672}" type="slidenum">
              <a:rPr lang="ru-RU" smtClean="0"/>
              <a:pPr/>
              <a:t>4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50050" y="3425252"/>
            <a:ext cx="4457550" cy="310279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083"/>
                    </a14:imgEffect>
                    <a14:imgEffect>
                      <a14:brightnessContrast bright="1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1079" y="393883"/>
            <a:ext cx="4320000" cy="288000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0050" y="393883"/>
            <a:ext cx="4460650" cy="2880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1079" y="3428638"/>
            <a:ext cx="4320000" cy="3099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053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562" y="6617904"/>
            <a:ext cx="539500" cy="11787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85"/>
          <a:stretch/>
        </p:blipFill>
        <p:spPr>
          <a:xfrm rot="10800000">
            <a:off x="8397665" y="3864633"/>
            <a:ext cx="1508335" cy="313072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853" t="1135" r="5485" b="3750"/>
          <a:stretch/>
        </p:blipFill>
        <p:spPr>
          <a:xfrm>
            <a:off x="828942" y="880218"/>
            <a:ext cx="7981772" cy="5939327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>
          <a:xfrm>
            <a:off x="7332663" y="6421477"/>
            <a:ext cx="2228850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smtClean="0">
                <a:solidFill>
                  <a:schemeClr val="bg1">
                    <a:lumMod val="65000"/>
                  </a:schemeClr>
                </a:solidFill>
                <a:latin typeface="Montserrat" panose="00000500000000000000" pitchFamily="50" charset="-52"/>
              </a:rPr>
              <a:t>5</a:t>
            </a:fld>
            <a:endParaRPr lang="ru-RU" sz="1200" b="0" dirty="0">
              <a:solidFill>
                <a:schemeClr val="bg1">
                  <a:lumMod val="65000"/>
                </a:schemeClr>
              </a:solidFill>
              <a:latin typeface="Montserrat" panose="00000500000000000000" pitchFamily="50" charset="-5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4489" y="265212"/>
            <a:ext cx="9217024" cy="8309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defTabSz="99057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Montserrat" panose="00000500000000000000" pitchFamily="50" charset="-52"/>
                <a:ea typeface="+mj-ea"/>
                <a:cs typeface="+mj-cs"/>
              </a:defRPr>
            </a:lvl1pPr>
          </a:lstStyle>
          <a:p>
            <a:r>
              <a:rPr lang="ru-RU" dirty="0" smtClean="0"/>
              <a:t>Схема дрейфа станции «СП–41</a:t>
            </a:r>
            <a:r>
              <a:rPr lang="ru-RU" dirty="0"/>
              <a:t>»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8628" y="2043231"/>
            <a:ext cx="31742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Montserrat" panose="00000500000000000000" pitchFamily="50" charset="-52"/>
              </a:rPr>
              <a:t>Пройденный путь </a:t>
            </a:r>
            <a:r>
              <a:rPr lang="ru-RU" b="1" dirty="0" smtClean="0">
                <a:latin typeface="Montserrat" panose="00000500000000000000" pitchFamily="50" charset="-52"/>
              </a:rPr>
              <a:t>1250 </a:t>
            </a:r>
            <a:r>
              <a:rPr lang="ru-RU" dirty="0" err="1" smtClean="0">
                <a:latin typeface="Montserrat" panose="00000500000000000000" pitchFamily="50" charset="-52"/>
              </a:rPr>
              <a:t>ммиль</a:t>
            </a:r>
            <a:endParaRPr lang="ru-RU" dirty="0" smtClean="0">
              <a:latin typeface="Montserrat" panose="00000500000000000000" pitchFamily="50" charset="-52"/>
            </a:endParaRPr>
          </a:p>
          <a:p>
            <a:r>
              <a:rPr lang="ru-RU" dirty="0" smtClean="0">
                <a:latin typeface="Montserrat" panose="00000500000000000000" pitchFamily="50" charset="-52"/>
              </a:rPr>
              <a:t>Генеральный дрейф </a:t>
            </a:r>
            <a:r>
              <a:rPr lang="ru-RU" b="1" dirty="0" smtClean="0">
                <a:latin typeface="Montserrat" panose="00000500000000000000" pitchFamily="50" charset="-52"/>
              </a:rPr>
              <a:t>530 </a:t>
            </a:r>
            <a:r>
              <a:rPr lang="ru-RU" dirty="0" err="1" smtClean="0">
                <a:latin typeface="Montserrat" panose="00000500000000000000" pitchFamily="50" charset="-52"/>
              </a:rPr>
              <a:t>ммиль</a:t>
            </a:r>
            <a:endParaRPr lang="ru-RU" dirty="0">
              <a:latin typeface="Montserrat" panose="00000500000000000000" pitchFamily="50" charset="-52"/>
            </a:endParaRPr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5">
            <a:biLevel thresh="5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615" b="99063" l="833" r="98177"/>
                    </a14:imgEffect>
                    <a14:imgEffect>
                      <a14:saturation sat="0"/>
                    </a14:imgEffect>
                    <a14:imgEffect>
                      <a14:brightnessContrast bright="-40000" contras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225282">
            <a:off x="6070460" y="3025174"/>
            <a:ext cx="248759" cy="248759"/>
          </a:xfrm>
          <a:prstGeom prst="rect">
            <a:avLst/>
          </a:prstGeom>
        </p:spPr>
      </p:pic>
      <p:sp>
        <p:nvSpPr>
          <p:cNvPr id="29" name="Полилиния 28"/>
          <p:cNvSpPr/>
          <p:nvPr/>
        </p:nvSpPr>
        <p:spPr>
          <a:xfrm>
            <a:off x="5138057" y="1811383"/>
            <a:ext cx="1088572" cy="2011680"/>
          </a:xfrm>
          <a:custGeom>
            <a:avLst/>
            <a:gdLst>
              <a:gd name="connsiteX0" fmla="*/ 0 w 1088572"/>
              <a:gd name="connsiteY0" fmla="*/ 0 h 2011680"/>
              <a:gd name="connsiteX1" fmla="*/ 1088572 w 1088572"/>
              <a:gd name="connsiteY1" fmla="*/ 2011680 h 2011680"/>
              <a:gd name="connsiteX2" fmla="*/ 1088572 w 1088572"/>
              <a:gd name="connsiteY2" fmla="*/ 2011680 h 2011680"/>
              <a:gd name="connsiteX0" fmla="*/ 0 w 1088572"/>
              <a:gd name="connsiteY0" fmla="*/ 0 h 2011680"/>
              <a:gd name="connsiteX1" fmla="*/ 574766 w 1088572"/>
              <a:gd name="connsiteY1" fmla="*/ 975360 h 2011680"/>
              <a:gd name="connsiteX2" fmla="*/ 1088572 w 1088572"/>
              <a:gd name="connsiteY2" fmla="*/ 2011680 h 2011680"/>
              <a:gd name="connsiteX3" fmla="*/ 1088572 w 1088572"/>
              <a:gd name="connsiteY3" fmla="*/ 2011680 h 2011680"/>
              <a:gd name="connsiteX0" fmla="*/ 0 w 1088572"/>
              <a:gd name="connsiteY0" fmla="*/ 0 h 2011680"/>
              <a:gd name="connsiteX1" fmla="*/ 574766 w 1088572"/>
              <a:gd name="connsiteY1" fmla="*/ 975360 h 2011680"/>
              <a:gd name="connsiteX2" fmla="*/ 1088572 w 1088572"/>
              <a:gd name="connsiteY2" fmla="*/ 2011680 h 2011680"/>
              <a:gd name="connsiteX3" fmla="*/ 1088572 w 1088572"/>
              <a:gd name="connsiteY3" fmla="*/ 2011680 h 2011680"/>
              <a:gd name="connsiteX0" fmla="*/ 0 w 1088572"/>
              <a:gd name="connsiteY0" fmla="*/ 0 h 2011680"/>
              <a:gd name="connsiteX1" fmla="*/ 574766 w 1088572"/>
              <a:gd name="connsiteY1" fmla="*/ 975360 h 2011680"/>
              <a:gd name="connsiteX2" fmla="*/ 1088572 w 1088572"/>
              <a:gd name="connsiteY2" fmla="*/ 2011680 h 2011680"/>
              <a:gd name="connsiteX3" fmla="*/ 1088572 w 1088572"/>
              <a:gd name="connsiteY3" fmla="*/ 2011680 h 2011680"/>
              <a:gd name="connsiteX0" fmla="*/ 0 w 1088572"/>
              <a:gd name="connsiteY0" fmla="*/ 0 h 2011680"/>
              <a:gd name="connsiteX1" fmla="*/ 296092 w 1088572"/>
              <a:gd name="connsiteY1" fmla="*/ 418011 h 2011680"/>
              <a:gd name="connsiteX2" fmla="*/ 574766 w 1088572"/>
              <a:gd name="connsiteY2" fmla="*/ 975360 h 2011680"/>
              <a:gd name="connsiteX3" fmla="*/ 1088572 w 1088572"/>
              <a:gd name="connsiteY3" fmla="*/ 2011680 h 2011680"/>
              <a:gd name="connsiteX4" fmla="*/ 1088572 w 1088572"/>
              <a:gd name="connsiteY4" fmla="*/ 2011680 h 2011680"/>
              <a:gd name="connsiteX0" fmla="*/ 0 w 1088572"/>
              <a:gd name="connsiteY0" fmla="*/ 0 h 2011680"/>
              <a:gd name="connsiteX1" fmla="*/ 296092 w 1088572"/>
              <a:gd name="connsiteY1" fmla="*/ 418011 h 2011680"/>
              <a:gd name="connsiteX2" fmla="*/ 574766 w 1088572"/>
              <a:gd name="connsiteY2" fmla="*/ 975360 h 2011680"/>
              <a:gd name="connsiteX3" fmla="*/ 801189 w 1088572"/>
              <a:gd name="connsiteY3" fmla="*/ 1393371 h 2011680"/>
              <a:gd name="connsiteX4" fmla="*/ 1088572 w 1088572"/>
              <a:gd name="connsiteY4" fmla="*/ 2011680 h 2011680"/>
              <a:gd name="connsiteX5" fmla="*/ 1088572 w 1088572"/>
              <a:gd name="connsiteY5" fmla="*/ 2011680 h 2011680"/>
              <a:gd name="connsiteX0" fmla="*/ 0 w 1088572"/>
              <a:gd name="connsiteY0" fmla="*/ 0 h 2011680"/>
              <a:gd name="connsiteX1" fmla="*/ 296092 w 1088572"/>
              <a:gd name="connsiteY1" fmla="*/ 418011 h 2011680"/>
              <a:gd name="connsiteX2" fmla="*/ 574766 w 1088572"/>
              <a:gd name="connsiteY2" fmla="*/ 957943 h 2011680"/>
              <a:gd name="connsiteX3" fmla="*/ 801189 w 1088572"/>
              <a:gd name="connsiteY3" fmla="*/ 1393371 h 2011680"/>
              <a:gd name="connsiteX4" fmla="*/ 1088572 w 1088572"/>
              <a:gd name="connsiteY4" fmla="*/ 2011680 h 2011680"/>
              <a:gd name="connsiteX5" fmla="*/ 1088572 w 1088572"/>
              <a:gd name="connsiteY5" fmla="*/ 2011680 h 2011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88572" h="2011680">
                <a:moveTo>
                  <a:pt x="0" y="0"/>
                </a:moveTo>
                <a:cubicBezTo>
                  <a:pt x="44994" y="74023"/>
                  <a:pt x="200298" y="255451"/>
                  <a:pt x="296092" y="418011"/>
                </a:cubicBezTo>
                <a:cubicBezTo>
                  <a:pt x="391886" y="580571"/>
                  <a:pt x="493486" y="795383"/>
                  <a:pt x="574766" y="957943"/>
                </a:cubicBezTo>
                <a:cubicBezTo>
                  <a:pt x="656046" y="1120503"/>
                  <a:pt x="715555" y="1220651"/>
                  <a:pt x="801189" y="1393371"/>
                </a:cubicBezTo>
                <a:cubicBezTo>
                  <a:pt x="886823" y="1566091"/>
                  <a:pt x="1040675" y="1908629"/>
                  <a:pt x="1088572" y="2011680"/>
                </a:cubicBezTo>
                <a:lnTo>
                  <a:pt x="1088572" y="2011680"/>
                </a:lnTo>
              </a:path>
            </a:pathLst>
          </a:cu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5"/>
          <p:cNvGrpSpPr/>
          <p:nvPr/>
        </p:nvGrpSpPr>
        <p:grpSpPr>
          <a:xfrm>
            <a:off x="5103172" y="1661033"/>
            <a:ext cx="1305165" cy="246221"/>
            <a:chOff x="5103172" y="1661033"/>
            <a:chExt cx="1305165" cy="246221"/>
          </a:xfrm>
        </p:grpSpPr>
        <p:sp>
          <p:nvSpPr>
            <p:cNvPr id="28" name="Овальная выноска 27"/>
            <p:cNvSpPr/>
            <p:nvPr/>
          </p:nvSpPr>
          <p:spPr>
            <a:xfrm>
              <a:off x="5103172" y="1680113"/>
              <a:ext cx="80102" cy="80102"/>
            </a:xfrm>
            <a:prstGeom prst="wedgeEllipseCallout">
              <a:avLst>
                <a:gd name="adj1" fmla="val -9333"/>
                <a:gd name="adj2" fmla="val 122054"/>
              </a:avLst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5103172" y="1661033"/>
              <a:ext cx="130516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000" b="1" i="1" dirty="0">
                  <a:latin typeface="Arial Narrow" panose="020B0606020202030204" pitchFamily="34" charset="0"/>
                  <a:cs typeface="Arial" panose="020B0604020202020204" pitchFamily="34" charset="0"/>
                </a:rPr>
                <a:t>Ледовая база </a:t>
              </a:r>
              <a:r>
                <a:rPr lang="ru-RU" sz="1000" b="1" i="1" dirty="0" err="1">
                  <a:latin typeface="Arial Narrow" panose="020B0606020202030204" pitchFamily="34" charset="0"/>
                  <a:cs typeface="Arial" panose="020B0604020202020204" pitchFamily="34" charset="0"/>
                </a:rPr>
                <a:t>Барнео</a:t>
              </a:r>
              <a:endParaRPr lang="ru-RU" sz="1000" b="1" i="1" dirty="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6194840" y="3317815"/>
            <a:ext cx="1069524" cy="423611"/>
            <a:chOff x="6194840" y="3317815"/>
            <a:chExt cx="1069524" cy="423611"/>
          </a:xfrm>
        </p:grpSpPr>
        <p:sp>
          <p:nvSpPr>
            <p:cNvPr id="26" name="Овальная выноска 25"/>
            <p:cNvSpPr/>
            <p:nvPr/>
          </p:nvSpPr>
          <p:spPr>
            <a:xfrm>
              <a:off x="6204811" y="3661324"/>
              <a:ext cx="80102" cy="80102"/>
            </a:xfrm>
            <a:prstGeom prst="wedgeEllipseCallout">
              <a:avLst>
                <a:gd name="adj1" fmla="val -9333"/>
                <a:gd name="adj2" fmla="val 122054"/>
              </a:avLst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6194840" y="3317815"/>
              <a:ext cx="106952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000" b="1" i="1" dirty="0">
                  <a:latin typeface="Arial Narrow" panose="020B0606020202030204" pitchFamily="34" charset="0"/>
                  <a:cs typeface="Arial" panose="020B0604020202020204" pitchFamily="34" charset="0"/>
                </a:rPr>
                <a:t>Ледовая </a:t>
              </a:r>
              <a:r>
                <a:rPr lang="ru-RU" sz="1000" b="1" i="1" dirty="0" smtClean="0">
                  <a:latin typeface="Arial Narrow" panose="020B0606020202030204" pitchFamily="34" charset="0"/>
                  <a:cs typeface="Arial" panose="020B0604020202020204" pitchFamily="34" charset="0"/>
                </a:rPr>
                <a:t>база</a:t>
              </a:r>
            </a:p>
            <a:p>
              <a:r>
                <a:rPr lang="ru-RU" sz="1000" b="1" i="1" dirty="0" smtClean="0">
                  <a:latin typeface="Arial Narrow" panose="020B0606020202030204" pitchFamily="34" charset="0"/>
                  <a:cs typeface="Arial" panose="020B0604020202020204" pitchFamily="34" charset="0"/>
                </a:rPr>
                <a:t>«Мыс Баранова»</a:t>
              </a:r>
              <a:endParaRPr lang="ru-RU" sz="1000" b="1" i="1" dirty="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33" name="Рисунок 32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79" b="100000" l="98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418" y="1811383"/>
            <a:ext cx="389564" cy="200869"/>
          </a:xfrm>
          <a:prstGeom prst="rect">
            <a:avLst/>
          </a:prstGeom>
        </p:spPr>
      </p:pic>
      <p:sp>
        <p:nvSpPr>
          <p:cNvPr id="34" name="Полилиния 33"/>
          <p:cNvSpPr/>
          <p:nvPr/>
        </p:nvSpPr>
        <p:spPr>
          <a:xfrm>
            <a:off x="4946469" y="1802674"/>
            <a:ext cx="182880" cy="348343"/>
          </a:xfrm>
          <a:custGeom>
            <a:avLst/>
            <a:gdLst>
              <a:gd name="connsiteX0" fmla="*/ 182880 w 182880"/>
              <a:gd name="connsiteY0" fmla="*/ 0 h 348343"/>
              <a:gd name="connsiteX1" fmla="*/ 0 w 182880"/>
              <a:gd name="connsiteY1" fmla="*/ 348343 h 348343"/>
              <a:gd name="connsiteX2" fmla="*/ 0 w 182880"/>
              <a:gd name="connsiteY2" fmla="*/ 348343 h 348343"/>
              <a:gd name="connsiteX0" fmla="*/ 182880 w 182880"/>
              <a:gd name="connsiteY0" fmla="*/ 0 h 348343"/>
              <a:gd name="connsiteX1" fmla="*/ 0 w 182880"/>
              <a:gd name="connsiteY1" fmla="*/ 348343 h 348343"/>
              <a:gd name="connsiteX2" fmla="*/ 0 w 182880"/>
              <a:gd name="connsiteY2" fmla="*/ 348343 h 348343"/>
              <a:gd name="connsiteX0" fmla="*/ 182880 w 182880"/>
              <a:gd name="connsiteY0" fmla="*/ 0 h 348343"/>
              <a:gd name="connsiteX1" fmla="*/ 69668 w 182880"/>
              <a:gd name="connsiteY1" fmla="*/ 174172 h 348343"/>
              <a:gd name="connsiteX2" fmla="*/ 0 w 182880"/>
              <a:gd name="connsiteY2" fmla="*/ 348343 h 348343"/>
              <a:gd name="connsiteX3" fmla="*/ 0 w 182880"/>
              <a:gd name="connsiteY3" fmla="*/ 348343 h 348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880" h="348343">
                <a:moveTo>
                  <a:pt x="182880" y="0"/>
                </a:moveTo>
                <a:cubicBezTo>
                  <a:pt x="168366" y="29029"/>
                  <a:pt x="100148" y="116115"/>
                  <a:pt x="69668" y="174172"/>
                </a:cubicBezTo>
                <a:cubicBezTo>
                  <a:pt x="39188" y="232229"/>
                  <a:pt x="11611" y="319315"/>
                  <a:pt x="0" y="348343"/>
                </a:cubicBezTo>
                <a:lnTo>
                  <a:pt x="0" y="348343"/>
                </a:lnTo>
              </a:path>
            </a:pathLst>
          </a:custGeom>
          <a:noFill/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4816987" y="2111191"/>
            <a:ext cx="737463" cy="378316"/>
            <a:chOff x="4816987" y="2111191"/>
            <a:chExt cx="737463" cy="378316"/>
          </a:xfrm>
        </p:grpSpPr>
        <p:sp>
          <p:nvSpPr>
            <p:cNvPr id="32" name="Овальная выноска 31"/>
            <p:cNvSpPr/>
            <p:nvPr/>
          </p:nvSpPr>
          <p:spPr>
            <a:xfrm>
              <a:off x="4863694" y="2111191"/>
              <a:ext cx="80102" cy="80102"/>
            </a:xfrm>
            <a:prstGeom prst="wedgeEllipseCallout">
              <a:avLst>
                <a:gd name="adj1" fmla="val -9333"/>
                <a:gd name="adj2" fmla="val 122054"/>
              </a:avLst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816987" y="2304841"/>
              <a:ext cx="737463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1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arrow" panose="020B0606020202030204" pitchFamily="34" charset="0"/>
                </a:rPr>
                <a:t>20.04.2023</a:t>
              </a:r>
              <a:endParaRPr lang="ru-RU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endParaRPr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7203951" y="4884885"/>
            <a:ext cx="641522" cy="262150"/>
            <a:chOff x="7203951" y="4884885"/>
            <a:chExt cx="641522" cy="262150"/>
          </a:xfrm>
        </p:grpSpPr>
        <p:sp>
          <p:nvSpPr>
            <p:cNvPr id="20" name="Овальная выноска 19"/>
            <p:cNvSpPr/>
            <p:nvPr/>
          </p:nvSpPr>
          <p:spPr>
            <a:xfrm>
              <a:off x="7230358" y="4884885"/>
              <a:ext cx="80102" cy="80102"/>
            </a:xfrm>
            <a:prstGeom prst="wedgeEllipseCallout">
              <a:avLst>
                <a:gd name="adj1" fmla="val -9333"/>
                <a:gd name="adj2" fmla="val 122054"/>
              </a:avLst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7203951" y="4900814"/>
              <a:ext cx="64152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000" b="1" i="1" dirty="0" smtClean="0">
                  <a:latin typeface="Arial Narrow" panose="020B0606020202030204" pitchFamily="34" charset="0"/>
                  <a:cs typeface="Arial" panose="020B0604020202020204" pitchFamily="34" charset="0"/>
                </a:rPr>
                <a:t>Хатанга</a:t>
              </a:r>
              <a:endParaRPr lang="ru-RU" sz="1000" b="1" i="1" dirty="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2" name="Полилиния 21"/>
          <p:cNvSpPr/>
          <p:nvPr/>
        </p:nvSpPr>
        <p:spPr>
          <a:xfrm rot="21395480">
            <a:off x="6271469" y="3793969"/>
            <a:ext cx="941641" cy="1243436"/>
          </a:xfrm>
          <a:custGeom>
            <a:avLst/>
            <a:gdLst>
              <a:gd name="connsiteX0" fmla="*/ 1001486 w 1001486"/>
              <a:gd name="connsiteY0" fmla="*/ 1140823 h 1140823"/>
              <a:gd name="connsiteX1" fmla="*/ 0 w 1001486"/>
              <a:gd name="connsiteY1" fmla="*/ 0 h 1140823"/>
              <a:gd name="connsiteX0" fmla="*/ 1001486 w 1001486"/>
              <a:gd name="connsiteY0" fmla="*/ 1140823 h 1140823"/>
              <a:gd name="connsiteX1" fmla="*/ 539932 w 1001486"/>
              <a:gd name="connsiteY1" fmla="*/ 522514 h 1140823"/>
              <a:gd name="connsiteX2" fmla="*/ 0 w 1001486"/>
              <a:gd name="connsiteY2" fmla="*/ 0 h 1140823"/>
              <a:gd name="connsiteX0" fmla="*/ 1001486 w 1001486"/>
              <a:gd name="connsiteY0" fmla="*/ 1140823 h 1140823"/>
              <a:gd name="connsiteX1" fmla="*/ 539932 w 1001486"/>
              <a:gd name="connsiteY1" fmla="*/ 522514 h 1140823"/>
              <a:gd name="connsiteX2" fmla="*/ 0 w 1001486"/>
              <a:gd name="connsiteY2" fmla="*/ 0 h 1140823"/>
              <a:gd name="connsiteX0" fmla="*/ 1001486 w 1001486"/>
              <a:gd name="connsiteY0" fmla="*/ 1140823 h 1140823"/>
              <a:gd name="connsiteX1" fmla="*/ 539932 w 1001486"/>
              <a:gd name="connsiteY1" fmla="*/ 522514 h 1140823"/>
              <a:gd name="connsiteX2" fmla="*/ 0 w 1001486"/>
              <a:gd name="connsiteY2" fmla="*/ 0 h 1140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1486" h="1140823">
                <a:moveTo>
                  <a:pt x="1001486" y="1140823"/>
                </a:moveTo>
                <a:cubicBezTo>
                  <a:pt x="833120" y="943429"/>
                  <a:pt x="734424" y="746034"/>
                  <a:pt x="539932" y="522514"/>
                </a:cubicBezTo>
                <a:cubicBezTo>
                  <a:pt x="368664" y="313509"/>
                  <a:pt x="179977" y="174171"/>
                  <a:pt x="0" y="0"/>
                </a:cubicBezTo>
              </a:path>
            </a:pathLst>
          </a:cu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3044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4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3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37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6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4" grpId="0" animBg="1"/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2000"/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>
          <a:xfrm>
            <a:off x="7332663" y="6378551"/>
            <a:ext cx="2228850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smtClean="0">
                <a:solidFill>
                  <a:schemeClr val="bg1">
                    <a:lumMod val="65000"/>
                  </a:schemeClr>
                </a:solidFill>
                <a:latin typeface="Montserrat" panose="00000500000000000000" pitchFamily="50" charset="-52"/>
              </a:rPr>
              <a:t>6</a:t>
            </a:fld>
            <a:endParaRPr lang="ru-RU" sz="1200" b="0" dirty="0">
              <a:solidFill>
                <a:schemeClr val="bg1">
                  <a:lumMod val="65000"/>
                </a:schemeClr>
              </a:solidFill>
              <a:latin typeface="Montserrat" panose="00000500000000000000" pitchFamily="50" charset="-5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65888" y="723900"/>
            <a:ext cx="326571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Montserrat" panose="00000500000000000000" pitchFamily="50" charset="-52"/>
              </a:rPr>
              <a:t>Научно-исследовательский стационар ААНИИ</a:t>
            </a:r>
          </a:p>
          <a:p>
            <a:r>
              <a:rPr lang="ru-RU" dirty="0" smtClean="0">
                <a:latin typeface="Montserrat" panose="00000500000000000000" pitchFamily="50" charset="-52"/>
              </a:rPr>
              <a:t>Мыс Баранова</a:t>
            </a:r>
          </a:p>
          <a:p>
            <a:r>
              <a:rPr lang="ru-RU" dirty="0" smtClean="0">
                <a:latin typeface="Montserrat" panose="00000500000000000000" pitchFamily="50" charset="-52"/>
              </a:rPr>
              <a:t>(арх. Северная Земля)</a:t>
            </a:r>
          </a:p>
          <a:p>
            <a:r>
              <a:rPr lang="ru-RU" dirty="0" smtClean="0">
                <a:latin typeface="Montserrat" panose="00000500000000000000" pitchFamily="50" charset="-52"/>
              </a:rPr>
              <a:t>Апрель 2023</a:t>
            </a:r>
            <a:endParaRPr lang="ru-RU" dirty="0">
              <a:latin typeface="Montserrat" panose="00000500000000000000" pitchFamily="5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295796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85"/>
          <a:stretch/>
        </p:blipFill>
        <p:spPr>
          <a:xfrm rot="10800000">
            <a:off x="8397665" y="3864633"/>
            <a:ext cx="1508335" cy="313072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853" t="1135" r="5485" b="3750"/>
          <a:stretch/>
        </p:blipFill>
        <p:spPr>
          <a:xfrm>
            <a:off x="828942" y="880218"/>
            <a:ext cx="7981772" cy="5939327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>
          <a:xfrm>
            <a:off x="7332663" y="6421477"/>
            <a:ext cx="2228850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smtClean="0">
                <a:solidFill>
                  <a:schemeClr val="bg1">
                    <a:lumMod val="65000"/>
                  </a:schemeClr>
                </a:solidFill>
                <a:latin typeface="Montserrat" panose="00000500000000000000" pitchFamily="50" charset="-52"/>
              </a:rPr>
              <a:t>7</a:t>
            </a:fld>
            <a:endParaRPr lang="ru-RU" sz="1200" b="0" dirty="0">
              <a:solidFill>
                <a:schemeClr val="bg1">
                  <a:lumMod val="65000"/>
                </a:schemeClr>
              </a:solidFill>
              <a:latin typeface="Montserrat" panose="00000500000000000000" pitchFamily="50" charset="-5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4489" y="265212"/>
            <a:ext cx="9217024" cy="8309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defTabSz="99057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Montserrat" panose="00000500000000000000" pitchFamily="50" charset="-52"/>
                <a:ea typeface="+mj-ea"/>
                <a:cs typeface="+mj-cs"/>
              </a:defRPr>
            </a:lvl1pPr>
          </a:lstStyle>
          <a:p>
            <a:r>
              <a:rPr lang="ru-RU" dirty="0" smtClean="0"/>
              <a:t>Схема дрейфа станции «СП–41</a:t>
            </a:r>
            <a:r>
              <a:rPr lang="ru-RU" dirty="0"/>
              <a:t>»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562" y="6617904"/>
            <a:ext cx="539500" cy="117874"/>
          </a:xfrm>
          <a:prstGeom prst="rect">
            <a:avLst/>
          </a:prstGeom>
        </p:spPr>
      </p:pic>
      <p:sp>
        <p:nvSpPr>
          <p:cNvPr id="6" name="Овал 5"/>
          <p:cNvSpPr/>
          <p:nvPr/>
        </p:nvSpPr>
        <p:spPr>
          <a:xfrm rot="20370123">
            <a:off x="3545481" y="2514431"/>
            <a:ext cx="432000" cy="432000"/>
          </a:xfrm>
          <a:prstGeom prst="ellipse">
            <a:avLst/>
          </a:prstGeom>
          <a:pattFill prst="dkUpDiag">
            <a:fgClr>
              <a:srgbClr val="FF0000"/>
            </a:fgClr>
            <a:bgClr>
              <a:srgbClr val="83B7D9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олилиния 8"/>
          <p:cNvSpPr/>
          <p:nvPr/>
        </p:nvSpPr>
        <p:spPr>
          <a:xfrm>
            <a:off x="1959429" y="2926080"/>
            <a:ext cx="1933149" cy="2743200"/>
          </a:xfrm>
          <a:custGeom>
            <a:avLst/>
            <a:gdLst>
              <a:gd name="connsiteX0" fmla="*/ 0 w 2007209"/>
              <a:gd name="connsiteY0" fmla="*/ 2743200 h 2743200"/>
              <a:gd name="connsiteX1" fmla="*/ 1802674 w 2007209"/>
              <a:gd name="connsiteY1" fmla="*/ 1001486 h 2743200"/>
              <a:gd name="connsiteX2" fmla="*/ 1889760 w 2007209"/>
              <a:gd name="connsiteY2" fmla="*/ 0 h 2743200"/>
              <a:gd name="connsiteX0" fmla="*/ 0 w 1933149"/>
              <a:gd name="connsiteY0" fmla="*/ 2743200 h 2743200"/>
              <a:gd name="connsiteX1" fmla="*/ 1576252 w 1933149"/>
              <a:gd name="connsiteY1" fmla="*/ 1306286 h 2743200"/>
              <a:gd name="connsiteX2" fmla="*/ 1889760 w 1933149"/>
              <a:gd name="connsiteY2" fmla="*/ 0 h 27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33149" h="2743200">
                <a:moveTo>
                  <a:pt x="0" y="2743200"/>
                </a:moveTo>
                <a:cubicBezTo>
                  <a:pt x="743857" y="2100943"/>
                  <a:pt x="1261292" y="1763486"/>
                  <a:pt x="1576252" y="1306286"/>
                </a:cubicBezTo>
                <a:cubicBezTo>
                  <a:pt x="1891212" y="849086"/>
                  <a:pt x="2003697" y="272143"/>
                  <a:pt x="1889760" y="0"/>
                </a:cubicBezTo>
              </a:path>
            </a:pathLst>
          </a:cu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3853918" y="2819300"/>
            <a:ext cx="10070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АВГУСТ 2023</a:t>
            </a:r>
            <a:endParaRPr lang="ru-RU" sz="1200" b="1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grpSp>
        <p:nvGrpSpPr>
          <p:cNvPr id="16" name="Группа 15"/>
          <p:cNvGrpSpPr/>
          <p:nvPr/>
        </p:nvGrpSpPr>
        <p:grpSpPr>
          <a:xfrm>
            <a:off x="2434545" y="5040531"/>
            <a:ext cx="1186543" cy="628749"/>
            <a:chOff x="2434545" y="5057705"/>
            <a:chExt cx="1186543" cy="628749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 rotWithShape="1">
            <a:blip r:embed="rId5">
              <a:grayscl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9400" b="66051" l="16066" r="84044">
                          <a14:foregroundMark x1="20765" y1="47113" x2="20765" y2="47113"/>
                          <a14:foregroundMark x1="18142" y1="47113" x2="18142" y2="47113"/>
                          <a14:foregroundMark x1="17705" y1="49423" x2="17705" y2="49423"/>
                          <a14:foregroundMark x1="20765" y1="48961" x2="20765" y2="48961"/>
                          <a14:foregroundMark x1="41858" y1="33718" x2="41858" y2="33718"/>
                          <a14:foregroundMark x1="41530" y1="32333" x2="41530" y2="32333"/>
                          <a14:foregroundMark x1="41421" y1="31640" x2="41421" y2="31640"/>
                          <a14:foregroundMark x1="41749" y1="34642" x2="41749" y2="34642"/>
                          <a14:foregroundMark x1="37596" y1="32564" x2="37596" y2="32564"/>
                          <a14:foregroundMark x1="36284" y1="30485" x2="36284" y2="30485"/>
                          <a14:foregroundMark x1="36721" y1="35104" x2="36721" y2="35104"/>
                          <a14:foregroundMark x1="38361" y1="34873" x2="38361" y2="34873"/>
                          <a14:foregroundMark x1="36284" y1="28406" x2="36284" y2="28406"/>
                          <a14:foregroundMark x1="45137" y1="31178" x2="45137" y2="31178"/>
                          <a14:foregroundMark x1="44809" y1="27252" x2="44809" y2="27252"/>
                          <a14:foregroundMark x1="44809" y1="23326" x2="44809" y2="23326"/>
                          <a14:foregroundMark x1="44809" y1="21016" x2="44809" y2="21016"/>
                          <a14:foregroundMark x1="46011" y1="24711" x2="46011" y2="24711"/>
                          <a14:foregroundMark x1="51694" y1="43418" x2="51694" y2="43418"/>
                          <a14:foregroundMark x1="63169" y1="42956" x2="63169" y2="42956"/>
                          <a14:foregroundMark x1="61202" y1="42956" x2="61202" y2="42956"/>
                          <a14:foregroundMark x1="64262" y1="43418" x2="64262" y2="43418"/>
                          <a14:foregroundMark x1="65137" y1="37875" x2="65137" y2="37875"/>
                          <a14:foregroundMark x1="72131" y1="44342" x2="72131" y2="44342"/>
                          <a14:foregroundMark x1="69836" y1="46420" x2="69836" y2="46420"/>
                          <a14:foregroundMark x1="58907" y1="42494" x2="58907" y2="42494"/>
                          <a14:foregroundMark x1="56940" y1="42263" x2="56940" y2="42263"/>
                          <a14:foregroundMark x1="55519" y1="41339" x2="55519" y2="41339"/>
                          <a14:foregroundMark x1="53989" y1="41109" x2="53989" y2="41109"/>
                          <a14:foregroundMark x1="52678" y1="40647" x2="52678" y2="40647"/>
                          <a14:foregroundMark x1="51803" y1="40185" x2="51803" y2="40185"/>
                          <a14:foregroundMark x1="50710" y1="43649" x2="50710" y2="43649"/>
                          <a14:foregroundMark x1="64262" y1="39492" x2="64262" y2="39492"/>
                          <a14:foregroundMark x1="63169" y1="41109" x2="63169" y2="41109"/>
                          <a14:foregroundMark x1="66011" y1="37413" x2="66011" y2="37413"/>
                          <a14:foregroundMark x1="61967" y1="37875" x2="61967" y2="37875"/>
                          <a14:foregroundMark x1="60656" y1="38337" x2="60656" y2="38337"/>
                          <a14:foregroundMark x1="59016" y1="38568" x2="59016" y2="38568"/>
                          <a14:foregroundMark x1="57268" y1="38568" x2="57268" y2="38568"/>
                          <a14:foregroundMark x1="55738" y1="38799" x2="55738" y2="38799"/>
                          <a14:foregroundMark x1="54317" y1="39261" x2="54317" y2="39261"/>
                          <a14:foregroundMark x1="67978" y1="45497" x2="67978" y2="45497"/>
                        </a14:backgroundRemoval>
                      </a14:imgEffect>
                      <a14:imgEffect>
                        <a14:saturation sat="400000"/>
                      </a14:imgEffect>
                      <a14:imgEffect>
                        <a14:brightnessContrast bright="-33000" contras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52" t="19436" r="16002" b="33900"/>
            <a:stretch/>
          </p:blipFill>
          <p:spPr>
            <a:xfrm>
              <a:off x="2657808" y="5057705"/>
              <a:ext cx="703791" cy="228397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2434545" y="5286344"/>
              <a:ext cx="118654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000" b="1" i="1" dirty="0" smtClean="0"/>
                <a:t>НЭС «Академик</a:t>
              </a:r>
            </a:p>
            <a:p>
              <a:r>
                <a:rPr lang="ru-RU" sz="1000" b="1" i="1" dirty="0" smtClean="0"/>
                <a:t>Трёшников»</a:t>
              </a:r>
              <a:endParaRPr lang="ru-RU" sz="1000" b="1" i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96303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4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7234050" y="6356351"/>
            <a:ext cx="2311400" cy="365125"/>
          </a:xfrm>
        </p:spPr>
        <p:txBody>
          <a:bodyPr/>
          <a:lstStyle/>
          <a:p>
            <a:pPr defTabSz="990570">
              <a:buClrTx/>
            </a:pPr>
            <a:fld id="{E2DEB263-4B78-1749-A572-3383F3C8F672}" type="slidenum">
              <a:rPr lang="ru-RU" kern="1200">
                <a:solidFill>
                  <a:prstClr val="black">
                    <a:tint val="75000"/>
                  </a:prstClr>
                </a:solidFill>
                <a:latin typeface="Montserrat" panose="00000500000000000000" pitchFamily="50" charset="-52"/>
                <a:ea typeface="+mn-ea"/>
                <a:cs typeface="+mn-cs"/>
              </a:rPr>
              <a:pPr defTabSz="990570">
                <a:buClrTx/>
              </a:pPr>
              <a:t>8</a:t>
            </a:fld>
            <a:endParaRPr lang="ru-RU" kern="1200" dirty="0">
              <a:solidFill>
                <a:prstClr val="black">
                  <a:tint val="75000"/>
                </a:prstClr>
              </a:solidFill>
              <a:latin typeface="Montserrat" panose="00000500000000000000" pitchFamily="50" charset="-52"/>
              <a:ea typeface="+mn-ea"/>
              <a:cs typeface="+mn-cs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344487" y="1348414"/>
            <a:ext cx="8755970" cy="5314167"/>
          </a:xfrm>
        </p:spPr>
        <p:txBody>
          <a:bodyPr/>
          <a:lstStyle/>
          <a:p>
            <a:pPr marL="285750" indent="-285750">
              <a:buSzPct val="100000"/>
              <a:buFont typeface="Wingdings" panose="05000000000000000000" pitchFamily="2" charset="2"/>
              <a:buChar char="§"/>
            </a:pPr>
            <a:r>
              <a:rPr lang="ru-RU" sz="1400" dirty="0">
                <a:latin typeface="Montserrat" panose="020B0604020202020204" charset="-52"/>
              </a:rPr>
              <a:t>НЭС «Северный полюс</a:t>
            </a:r>
            <a:r>
              <a:rPr lang="ru-RU" sz="1400" dirty="0" smtClean="0">
                <a:latin typeface="Montserrat" panose="020B0604020202020204" charset="-52"/>
              </a:rPr>
              <a:t>» показал высокую  эффективность в качестве платформы для проведения научных исследований в Арктике</a:t>
            </a:r>
          </a:p>
          <a:p>
            <a:pPr>
              <a:buSzPct val="100000"/>
            </a:pPr>
            <a:endParaRPr lang="ru-RU" sz="1400" dirty="0" smtClean="0">
              <a:latin typeface="Montserrat" panose="020B0604020202020204" charset="-52"/>
            </a:endParaRPr>
          </a:p>
          <a:p>
            <a:pPr marL="285750" indent="-285750">
              <a:buSzPct val="100000"/>
              <a:buFont typeface="Wingdings" panose="05000000000000000000" pitchFamily="2" charset="2"/>
              <a:buChar char="§"/>
            </a:pPr>
            <a:r>
              <a:rPr lang="ru-RU" sz="1400" dirty="0" smtClean="0">
                <a:latin typeface="Montserrat" panose="020B0604020202020204" charset="-52"/>
              </a:rPr>
              <a:t>Безопасность проведения экспедиций многократно возросла</a:t>
            </a:r>
            <a:endParaRPr lang="ru-RU" sz="1400" dirty="0">
              <a:latin typeface="Montserrat" panose="020B0604020202020204" charset="-52"/>
            </a:endParaRPr>
          </a:p>
          <a:p>
            <a:pPr marL="285750" indent="-285750">
              <a:buSzPct val="100000"/>
              <a:buFont typeface="Wingdings" panose="05000000000000000000" pitchFamily="2" charset="2"/>
              <a:buChar char="§"/>
            </a:pPr>
            <a:endParaRPr lang="ru-RU" sz="1400" dirty="0" smtClean="0">
              <a:latin typeface="Montserrat" panose="020B0604020202020204" charset="-52"/>
            </a:endParaRPr>
          </a:p>
          <a:p>
            <a:pPr marL="285750" indent="-285750">
              <a:buSzPct val="100000"/>
              <a:buFont typeface="Wingdings" panose="05000000000000000000" pitchFamily="2" charset="2"/>
              <a:buChar char="§"/>
            </a:pPr>
            <a:r>
              <a:rPr lang="ru-RU" sz="1400" dirty="0" smtClean="0">
                <a:latin typeface="Montserrat" panose="020B0604020202020204" charset="-52"/>
              </a:rPr>
              <a:t>Судно  служит  </a:t>
            </a:r>
            <a:r>
              <a:rPr lang="ru-RU" sz="1400" dirty="0">
                <a:latin typeface="Montserrat" panose="020B0604020202020204" charset="-52"/>
              </a:rPr>
              <a:t>для полярников одновременно транспортным средством, домом, </a:t>
            </a:r>
            <a:r>
              <a:rPr lang="ru-RU" sz="1400" dirty="0" smtClean="0">
                <a:latin typeface="Montserrat" panose="020B0604020202020204" charset="-52"/>
              </a:rPr>
              <a:t> исследовательским центром</a:t>
            </a:r>
            <a:endParaRPr lang="ru-RU" sz="1400" dirty="0">
              <a:latin typeface="Montserrat" panose="020B0604020202020204" charset="-52"/>
            </a:endParaRPr>
          </a:p>
          <a:p>
            <a:pPr marL="285750" indent="-285750">
              <a:buSzPct val="100000"/>
              <a:buFont typeface="Wingdings" panose="05000000000000000000" pitchFamily="2" charset="2"/>
              <a:buChar char="§"/>
            </a:pPr>
            <a:endParaRPr lang="ru-RU" sz="1400" dirty="0" smtClean="0">
              <a:latin typeface="Montserrat" panose="020B0604020202020204" charset="-52"/>
            </a:endParaRPr>
          </a:p>
          <a:p>
            <a:pPr marL="285750" indent="-285750">
              <a:buSzPct val="100000"/>
              <a:buFont typeface="Wingdings" panose="05000000000000000000" pitchFamily="2" charset="2"/>
              <a:buChar char="§"/>
            </a:pPr>
            <a:r>
              <a:rPr lang="ru-RU" sz="1400" dirty="0" smtClean="0">
                <a:latin typeface="Montserrat" panose="020B0604020202020204" charset="-52"/>
              </a:rPr>
              <a:t>В перспективе СП может  стать логистической базой для проведения комплексных межведомственных и международных экспедиций</a:t>
            </a:r>
          </a:p>
          <a:p>
            <a:pPr marL="285750" indent="-285750">
              <a:buSzPct val="100000"/>
              <a:buFont typeface="Wingdings" panose="05000000000000000000" pitchFamily="2" charset="2"/>
              <a:buChar char="§"/>
            </a:pPr>
            <a:endParaRPr lang="ru-RU" sz="1400" dirty="0" smtClean="0">
              <a:latin typeface="Montserrat" panose="020B0604020202020204" charset="-52"/>
            </a:endParaRPr>
          </a:p>
          <a:p>
            <a:pPr marL="285750" indent="-285750">
              <a:buSzPct val="100000"/>
              <a:buFont typeface="Wingdings" panose="05000000000000000000" pitchFamily="2" charset="2"/>
              <a:buChar char="§"/>
            </a:pPr>
            <a:r>
              <a:rPr lang="ru-RU" sz="1400" dirty="0" smtClean="0">
                <a:latin typeface="Montserrat" panose="020B0604020202020204" charset="-52"/>
              </a:rPr>
              <a:t>Закладывается перспективная логистическая схема выполнения высокоширотных экспедиций с использованием СП и НИС «Мыс Баранова»</a:t>
            </a:r>
          </a:p>
          <a:p>
            <a:pPr>
              <a:buSzPct val="100000"/>
            </a:pPr>
            <a:endParaRPr lang="ru-RU" sz="1400" dirty="0" smtClean="0">
              <a:latin typeface="Montserrat" panose="020B0604020202020204" charset="-52"/>
            </a:endParaRPr>
          </a:p>
          <a:p>
            <a:pPr marL="285750" indent="-285750">
              <a:buSzPct val="100000"/>
              <a:buFont typeface="Wingdings" panose="05000000000000000000" pitchFamily="2" charset="2"/>
              <a:buChar char="§"/>
            </a:pPr>
            <a:r>
              <a:rPr lang="ru-RU" sz="1400" dirty="0" smtClean="0">
                <a:latin typeface="Montserrat" panose="020B0604020202020204" charset="-52"/>
              </a:rPr>
              <a:t>Судно </a:t>
            </a:r>
            <a:r>
              <a:rPr lang="ru-RU" sz="1400" dirty="0">
                <a:latin typeface="Montserrat" panose="020B0604020202020204" charset="-52"/>
              </a:rPr>
              <a:t>станет экспедиционной  базой и обеспечит научное присутствие в Центральной Арктике в ближайшие  30 </a:t>
            </a:r>
            <a:r>
              <a:rPr lang="ru-RU" sz="1400" dirty="0" smtClean="0">
                <a:latin typeface="Montserrat" panose="020B0604020202020204" charset="-52"/>
              </a:rPr>
              <a:t>лет</a:t>
            </a:r>
            <a:endParaRPr lang="ru-RU" sz="1400" dirty="0">
              <a:latin typeface="Montserrat" panose="020B0604020202020204" charset="-52"/>
            </a:endParaRPr>
          </a:p>
        </p:txBody>
      </p:sp>
      <p:sp>
        <p:nvSpPr>
          <p:cNvPr id="7" name="TextBox 2"/>
          <p:cNvSpPr txBox="1"/>
          <p:nvPr/>
        </p:nvSpPr>
        <p:spPr>
          <a:xfrm>
            <a:off x="344488" y="308401"/>
            <a:ext cx="8587479" cy="8309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defTabSz="99057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Montserrat" panose="00000500000000000000" pitchFamily="50" charset="-52"/>
                <a:ea typeface="+mj-ea"/>
                <a:cs typeface="+mj-cs"/>
              </a:defRPr>
            </a:lvl1pPr>
          </a:lstStyle>
          <a:p>
            <a:r>
              <a:rPr lang="ru-RU" dirty="0" smtClean="0"/>
              <a:t>Предварительные выводы и итоги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85"/>
          <a:stretch/>
        </p:blipFill>
        <p:spPr>
          <a:xfrm rot="10800000">
            <a:off x="8397665" y="3864633"/>
            <a:ext cx="1508335" cy="313072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85"/>
          <a:stretch/>
        </p:blipFill>
        <p:spPr>
          <a:xfrm>
            <a:off x="0" y="308401"/>
            <a:ext cx="1508335" cy="31307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4587</TotalTime>
  <Words>316</Words>
  <Application>Microsoft Office PowerPoint</Application>
  <PresentationFormat>Лист A4 (210x297 мм)</PresentationFormat>
  <Paragraphs>64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8</vt:i4>
      </vt:variant>
    </vt:vector>
  </HeadingPairs>
  <TitlesOfParts>
    <vt:vector size="20" baseType="lpstr">
      <vt:lpstr>Montserrat</vt:lpstr>
      <vt:lpstr>Calibri Light</vt:lpstr>
      <vt:lpstr>Arial</vt:lpstr>
      <vt:lpstr>Wingdings</vt:lpstr>
      <vt:lpstr>Times New Roman</vt:lpstr>
      <vt:lpstr>NTR</vt:lpstr>
      <vt:lpstr>System Font Regular</vt:lpstr>
      <vt:lpstr>Calibri</vt:lpstr>
      <vt:lpstr>Arial Narrow</vt:lpstr>
      <vt:lpstr>1_Office Theme</vt:lpstr>
      <vt:lpstr>Тема Office</vt:lpstr>
      <vt:lpstr>1_Тема Office</vt:lpstr>
      <vt:lpstr>Презентация PowerPoint</vt:lpstr>
      <vt:lpstr>    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Nastia Babitskaya</dc:creator>
  <cp:lastModifiedBy>Юрий Валерьевич Угрюмов</cp:lastModifiedBy>
  <cp:revision>323</cp:revision>
  <cp:lastPrinted>2023-03-20T13:17:10Z</cp:lastPrinted>
  <dcterms:created xsi:type="dcterms:W3CDTF">2019-03-12T09:48:45Z</dcterms:created>
  <dcterms:modified xsi:type="dcterms:W3CDTF">2023-05-22T18:08:56Z</dcterms:modified>
</cp:coreProperties>
</file>