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3" r:id="rId3"/>
    <p:sldId id="264" r:id="rId4"/>
    <p:sldId id="275" r:id="rId5"/>
    <p:sldId id="277" r:id="rId6"/>
    <p:sldId id="278" r:id="rId7"/>
    <p:sldId id="280" r:id="rId8"/>
    <p:sldId id="282" r:id="rId9"/>
    <p:sldId id="283" r:id="rId10"/>
    <p:sldId id="284" r:id="rId11"/>
    <p:sldId id="286" r:id="rId12"/>
    <p:sldId id="27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Прогнозы на 2 половину навигации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август прогн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'2022'!$B$143:$F$143</c:f>
              <c:numCache>
                <c:formatCode>0</c:formatCode>
                <c:ptCount val="5"/>
                <c:pt idx="0">
                  <c:v>81.481481481481481</c:v>
                </c:pt>
                <c:pt idx="1">
                  <c:v>87.037037037037038</c:v>
                </c:pt>
                <c:pt idx="2">
                  <c:v>88</c:v>
                </c:pt>
                <c:pt idx="3">
                  <c:v>83.63636363636364</c:v>
                </c:pt>
                <c:pt idx="4">
                  <c:v>77.777777777777757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63-4652-8598-83527C09A204}"/>
            </c:ext>
          </c:extLst>
        </c:ser>
        <c:ser>
          <c:idx val="1"/>
          <c:order val="1"/>
          <c:tx>
            <c:v>сент уточн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'2022'!$B$144:$F$144</c:f>
              <c:numCache>
                <c:formatCode>0</c:formatCode>
                <c:ptCount val="5"/>
                <c:pt idx="0">
                  <c:v>81.25</c:v>
                </c:pt>
                <c:pt idx="1">
                  <c:v>87.5</c:v>
                </c:pt>
                <c:pt idx="2">
                  <c:v>87.5</c:v>
                </c:pt>
                <c:pt idx="3">
                  <c:v>87.755102040816311</c:v>
                </c:pt>
                <c:pt idx="4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63-4652-8598-83527C09A204}"/>
            </c:ext>
          </c:extLst>
        </c:ser>
        <c:ser>
          <c:idx val="2"/>
          <c:order val="2"/>
          <c:tx>
            <c:v>Итого 2 пол навиг</c:v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'2022'!$B$145:$F$145</c:f>
              <c:numCache>
                <c:formatCode>0</c:formatCode>
                <c:ptCount val="5"/>
                <c:pt idx="0">
                  <c:v>81.372549019607831</c:v>
                </c:pt>
                <c:pt idx="1">
                  <c:v>87.254901960784309</c:v>
                </c:pt>
                <c:pt idx="2">
                  <c:v>87.254901960784309</c:v>
                </c:pt>
                <c:pt idx="3">
                  <c:v>85.57692307692308</c:v>
                </c:pt>
                <c:pt idx="4">
                  <c:v>81.372549019607831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63-4652-8598-83527C09A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993728"/>
        <c:axId val="125995264"/>
      </c:lineChart>
      <c:catAx>
        <c:axId val="12599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995264"/>
        <c:crosses val="autoZero"/>
        <c:auto val="1"/>
        <c:lblAlgn val="ctr"/>
        <c:lblOffset val="100"/>
        <c:noMultiLvlLbl val="0"/>
      </c:catAx>
      <c:valAx>
        <c:axId val="125995264"/>
        <c:scaling>
          <c:orientation val="minMax"/>
          <c:max val="95"/>
          <c:min val="7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99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tx1"/>
                </a:solidFill>
              </a:rPr>
              <a:t>Прогнозы</a:t>
            </a:r>
            <a:r>
              <a:rPr lang="ru-RU" sz="1600" b="1" baseline="0" dirty="0">
                <a:solidFill>
                  <a:schemeClr val="tx1"/>
                </a:solidFill>
              </a:rPr>
              <a:t> на 1 половину навигации</a:t>
            </a:r>
            <a:endParaRPr lang="ru-RU" sz="16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139184118923482"/>
          <c:y val="5.426979351839190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248179028878224E-2"/>
          <c:y val="0.17470813961438533"/>
          <c:w val="0.88672468743227306"/>
          <c:h val="0.53150468344044854"/>
        </c:manualLayout>
      </c:layout>
      <c:lineChart>
        <c:grouping val="standard"/>
        <c:varyColors val="0"/>
        <c:ser>
          <c:idx val="0"/>
          <c:order val="0"/>
          <c:tx>
            <c:v>мартовский прогн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'2022'!$B$140:$F$140</c:f>
              <c:numCache>
                <c:formatCode>0</c:formatCode>
                <c:ptCount val="5"/>
                <c:pt idx="0">
                  <c:v>77.41935483870968</c:v>
                </c:pt>
                <c:pt idx="1">
                  <c:v>77</c:v>
                </c:pt>
                <c:pt idx="2">
                  <c:v>78</c:v>
                </c:pt>
                <c:pt idx="3">
                  <c:v>74.193548387096769</c:v>
                </c:pt>
                <c:pt idx="4">
                  <c:v>80.645161290322577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74-45DB-9A40-F48DFA82CFD5}"/>
            </c:ext>
          </c:extLst>
        </c:ser>
        <c:ser>
          <c:idx val="1"/>
          <c:order val="1"/>
          <c:tx>
            <c:v>июньское уточн</c:v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'2022'!$B$141:$F$141</c:f>
              <c:numCache>
                <c:formatCode>0</c:formatCode>
                <c:ptCount val="5"/>
                <c:pt idx="0">
                  <c:v>86.666666666666671</c:v>
                </c:pt>
                <c:pt idx="1">
                  <c:v>83.333333333333329</c:v>
                </c:pt>
                <c:pt idx="2">
                  <c:v>84</c:v>
                </c:pt>
                <c:pt idx="3">
                  <c:v>83.333333333333329</c:v>
                </c:pt>
                <c:pt idx="4">
                  <c:v>83.333333333333329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74-45DB-9A40-F48DFA82CFD5}"/>
            </c:ext>
          </c:extLst>
        </c:ser>
        <c:ser>
          <c:idx val="2"/>
          <c:order val="2"/>
          <c:tx>
            <c:v>Итого 1 пол навиг</c:v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'2022'!$B$142:$F$142</c:f>
              <c:numCache>
                <c:formatCode>0</c:formatCode>
                <c:ptCount val="5"/>
                <c:pt idx="0">
                  <c:v>81.967213114754102</c:v>
                </c:pt>
                <c:pt idx="1">
                  <c:v>81</c:v>
                </c:pt>
                <c:pt idx="2">
                  <c:v>82</c:v>
                </c:pt>
                <c:pt idx="3">
                  <c:v>78.688524590163937</c:v>
                </c:pt>
                <c:pt idx="4">
                  <c:v>81.967213114754102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74-45DB-9A40-F48DFA82C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280832"/>
        <c:axId val="1085281664"/>
      </c:lineChart>
      <c:catAx>
        <c:axId val="10852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5281664"/>
        <c:crosses val="autoZero"/>
        <c:auto val="1"/>
        <c:lblAlgn val="ctr"/>
        <c:lblOffset val="100"/>
        <c:noMultiLvlLbl val="0"/>
      </c:catAx>
      <c:valAx>
        <c:axId val="1085281664"/>
        <c:scaling>
          <c:orientation val="minMax"/>
          <c:max val="95"/>
          <c:min val="7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528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Средняя оправдываемость прогнозов по годам</a:t>
            </a:r>
          </a:p>
        </c:rich>
      </c:tx>
      <c:layout>
        <c:manualLayout>
          <c:xMode val="edge"/>
          <c:yMode val="edge"/>
          <c:x val="0.14589134176327648"/>
          <c:y val="4.0729980673303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'2022'!$B$139:$F$139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'2022'!$B$147:$F$147</c:f>
              <c:numCache>
                <c:formatCode>0</c:formatCode>
                <c:ptCount val="5"/>
                <c:pt idx="0">
                  <c:v>81.595092024539881</c:v>
                </c:pt>
                <c:pt idx="1">
                  <c:v>84.662576687116569</c:v>
                </c:pt>
                <c:pt idx="2">
                  <c:v>86</c:v>
                </c:pt>
                <c:pt idx="3">
                  <c:v>83.030303030303031</c:v>
                </c:pt>
                <c:pt idx="4">
                  <c:v>81.595092024539881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3-41E2-A7E2-01A22A734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540576"/>
        <c:axId val="1085538912"/>
      </c:lineChart>
      <c:catAx>
        <c:axId val="108554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5538912"/>
        <c:crosses val="autoZero"/>
        <c:auto val="1"/>
        <c:lblAlgn val="ctr"/>
        <c:lblOffset val="100"/>
        <c:noMultiLvlLbl val="0"/>
      </c:catAx>
      <c:valAx>
        <c:axId val="1085538912"/>
        <c:scaling>
          <c:orientation val="minMax"/>
          <c:max val="9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554057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A8BE5-CCED-497C-AC16-4DF439931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811AB9-EE18-4B45-9B03-230400367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3C514-F2C4-4E58-B2D2-AEEB831B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825A16-1350-4B25-87A0-DA688D14A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F0998-7931-468A-B1CD-840FF834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83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7C316-1CCF-4300-8D1B-CB2571757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633D71-94CF-43AF-933F-E15F6D106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C77AEA-C546-4114-87E5-64B86374E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D0A4E-2FF8-48CC-A871-FA200A1E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8123C-7579-4282-AF30-BBC2C5D5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812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C1228-BFCF-4E9A-A2F7-42CF5AC4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0EF0E3-FB54-4A40-8CD7-0A1AA644B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937E50-5851-4A0B-A48E-C7C0ECAEB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C3A3A4-6B53-4650-8F5D-E4D199EE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AAE66D-A11F-4948-AF74-4708C326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C3759-5F0E-4D6C-88F4-0A2E8A13B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CBD59-C669-47AF-8C3D-60B3247F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3F72E9-469D-4876-85A4-60EA8FC82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D7751E-B3D2-4143-8EC2-35DCBEA1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1E25C0-F4F1-41F3-97EE-36A979D3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D9F4DC-26EC-41AF-B44A-6BA1FB0E5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55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6D103-C553-4778-86E1-707A8CB7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AABB7B-8F97-4906-941F-67D3ECB0A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48CC15-12CB-4CB6-AB50-DDDF82DBB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7E4D54-9F13-4BD6-BAC6-DD48E4EC85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7E229E-01CB-4FAE-A1DA-9BE1871EC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150388-6008-449E-89F9-8621A5F8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66BB0F-8AED-4528-A5AA-3EEBD58B7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3F07B4-D0E0-4DCD-9889-C8CB9D45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2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77FDD-25ED-4A96-A011-548BC8E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394D04-E438-412F-B3E6-54C9649F3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D16FAE-BC94-4BB6-965C-6D663DB48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0607B5-340C-47DB-92FA-7B30BD3B9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3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19FD34-8093-45C6-8850-934CC2A2E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F7D5F90-A65D-4573-BC3D-FA8F180C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6AF19C-7703-43DE-A8A3-2391F38D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732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9BA98-C4A1-4BDD-BDD4-117921F4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3C0023-FBE4-4810-AFCD-74BBE58FA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B2DB37-73CA-4F2A-A2E8-07653F07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976F38-707A-4BED-8A9A-B734CEEA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54FEB3-FE8C-4BCE-BA90-597CD603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47941D-DA48-4931-87D2-318FC7401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64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D6591-FE72-4831-A0F6-CAA87346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A01F0F2-BA1A-49EB-8F13-FD6E49EE1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8E68E8-DC4C-434D-A915-5F3D071E1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A48ABE-7D90-4F0D-8FBB-4E736602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4C14EA-5CFE-427D-B5E5-F23E2BC8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217D12-C2D5-4965-B620-CE1CF35A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C5DD1-DA31-456C-AB4B-E69D58B69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211C1B-7F7E-4C04-85D1-565C5943B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6C9114-ADB9-450B-A756-37B31E9A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F42845-205D-4A67-A27E-BCD7DE7E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FBDE05-869C-4C27-AD1F-EF9C88B6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6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B83F88-011C-484E-ADC6-4817B058C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5A9670-23B7-4F56-B8AF-BEC31D787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874A3-3AC6-4101-9775-C22AAC122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03E4B7-9554-4CBF-B71A-A0F4B3E5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148A2A-53FC-4E16-BF9C-579CBBE6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8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0723" y="2184401"/>
            <a:ext cx="10382738" cy="2092961"/>
          </a:xfrm>
        </p:spPr>
        <p:txBody>
          <a:bodyPr anchor="t">
            <a:noAutofit/>
          </a:bodyPr>
          <a:lstStyle>
            <a:lvl1pPr algn="l"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87187F-38E0-CF40-8202-91E291A392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724" y="723901"/>
            <a:ext cx="2118628" cy="50400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862A95-4DD0-0C4C-904F-109A6084E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9" y="4632960"/>
            <a:ext cx="5033108" cy="1490028"/>
          </a:xfrm>
        </p:spPr>
        <p:txBody>
          <a:bodyPr lIns="0" tIns="0" rIns="0" bIns="0">
            <a:norm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8629A-8EEC-41F8-81AC-6DF02B42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A12093-FDAF-4FF5-90A5-BD1F13D60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56CBDC-3A9C-4514-88F4-35291331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18E00-4C01-4E45-8B5C-C48BC58F3A58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55F126-45A2-4E9B-9A41-07CD72484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C2D57-5043-4134-B511-B9D5D9819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971A3-0EFE-434A-932D-63731FB2B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47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85E691B-C146-1C48-AFB0-A3EF57AE5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2643" y="1750828"/>
            <a:ext cx="3356343" cy="3356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2546D-4425-0743-BE51-241FC7979A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67" y="1750829"/>
            <a:ext cx="3356343" cy="33563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4F1D8B-ACC8-E14B-B4CC-01E1124D3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4837" y="1794787"/>
            <a:ext cx="8435976" cy="2180122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0"/>
              </a:spcBef>
              <a:buSzPct val="200000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Ледовые прогнозы для обеспечения круглогодичной навигации в акватории Северного морского пути </a:t>
            </a:r>
            <a:endParaRPr lang="ru-RU" sz="3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157B62-02CB-C141-8F83-7F767D47B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526" y="706459"/>
            <a:ext cx="2349632" cy="265996"/>
          </a:xfrm>
          <a:prstGeom prst="rect">
            <a:avLst/>
          </a:prstGeom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1260988" y="3733923"/>
            <a:ext cx="9645445" cy="2567136"/>
          </a:xfrm>
          <a:prstGeom prst="rect">
            <a:avLst/>
          </a:prstGeom>
        </p:spPr>
        <p:txBody>
          <a:bodyPr vert="horz" lIns="0" tIns="0" rIns="0" bIns="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200000"/>
              <a:buFont typeface="System Font Regular"/>
              <a:buNone/>
              <a:defRPr sz="12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200000"/>
              <a:buFont typeface="System Font Regular"/>
              <a:buNone/>
              <a:defRPr sz="12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200000"/>
              <a:buFont typeface="System Font Regular"/>
              <a:buNone/>
              <a:defRPr sz="12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200000"/>
              <a:buFont typeface="System Font Regular"/>
              <a:buNone/>
              <a:defRPr sz="12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200000"/>
              <a:buFont typeface="System Font Regular"/>
              <a:buNone/>
              <a:defRPr sz="12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900" b="1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Научно-деловая конференция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POLAR-2023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70000"/>
              </a:lnSpc>
            </a:pPr>
            <a:r>
              <a:rPr lang="ru-RU" sz="3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24 мая</a:t>
            </a:r>
            <a:r>
              <a:rPr lang="ru-RU" sz="3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  <a:r>
              <a:rPr lang="ru-RU" sz="3800" b="1" i="1" dirty="0">
                <a:latin typeface="Arial" panose="020B0604020202020204" pitchFamily="34" charset="0"/>
                <a:cs typeface="Arial" panose="020B0604020202020204" pitchFamily="34" charset="0"/>
              </a:rPr>
              <a:t>г., </a:t>
            </a:r>
            <a:r>
              <a:rPr lang="ru-RU" sz="3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Санкт-Петербург, ААНИИ</a:t>
            </a:r>
            <a:endParaRPr lang="ru-RU" sz="3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70000"/>
              </a:lnSpc>
            </a:pPr>
            <a: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  <a:t>Е.У. Миронов</a:t>
            </a:r>
          </a:p>
          <a:p>
            <a:pPr algn="ctr">
              <a:lnSpc>
                <a:spcPct val="170000"/>
              </a:lnSpc>
            </a:pPr>
            <a:r>
              <a:rPr lang="ru-RU" sz="3300" b="1" dirty="0">
                <a:latin typeface="Arial" panose="020B0604020202020204" pitchFamily="34" charset="0"/>
                <a:cs typeface="Arial" panose="020B0604020202020204" pitchFamily="34" charset="0"/>
              </a:rPr>
              <a:t>Арктический и антарктический научно-исследовательский институт (Росгидромет)</a:t>
            </a:r>
          </a:p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791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развития методов и технологий прогнозирования ледовых условий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dirty="0"/>
              <a:t>Планируемое увеличение грузопотока в акватории </a:t>
            </a:r>
            <a:r>
              <a:rPr lang="ru-RU" sz="2000" b="1" dirty="0" smtClean="0"/>
              <a:t>СМП </a:t>
            </a:r>
            <a:r>
              <a:rPr lang="ru-RU" sz="2000" b="1" dirty="0"/>
              <a:t>до 80 млн тонн до 2024 г.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/>
              <a:t>Организация круглогодичной навигации по всей акватории СМП и увеличение продолжительности </a:t>
            </a:r>
            <a:r>
              <a:rPr lang="ru-RU" sz="2000" b="1" dirty="0" err="1"/>
              <a:t>безледокольного</a:t>
            </a:r>
            <a:r>
              <a:rPr lang="ru-RU" sz="2000" b="1" dirty="0"/>
              <a:t> плавания в связи с вводом в эксплуатацию судов нового поколения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/>
              <a:t>Освоение новых углеводородных месторождений на шельфе арктических морей (геологоразведка, </a:t>
            </a:r>
            <a:r>
              <a:rPr lang="ru-RU" sz="2000" b="1" dirty="0" err="1"/>
              <a:t>сейсмосъемка</a:t>
            </a:r>
            <a:r>
              <a:rPr lang="ru-RU" sz="2000" b="1" dirty="0"/>
              <a:t>, разведочное бурение, строительство и эксплуатация </a:t>
            </a:r>
            <a:r>
              <a:rPr lang="ru-RU" sz="2000" b="1" dirty="0" err="1"/>
              <a:t>ледостойких</a:t>
            </a:r>
            <a:r>
              <a:rPr lang="ru-RU" sz="2000" b="1" dirty="0"/>
              <a:t> платформ)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/>
              <a:t>Строительство новых портов, терминалов, заводов СПГ в прибрежных морских и устьевых областях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0" indent="0">
              <a:buNone/>
            </a:pPr>
            <a:r>
              <a:rPr lang="ru-RU" sz="2200" b="1" dirty="0"/>
              <a:t>Новые вызовы требуют улучшения качества и оперативности специализированного гидрометеорологического обеспечения, увеличения ассортимента услуг</a:t>
            </a:r>
          </a:p>
          <a:p>
            <a:endParaRPr lang="ru-RU" sz="2000" dirty="0"/>
          </a:p>
        </p:txBody>
      </p:sp>
      <p:pic>
        <p:nvPicPr>
          <p:cNvPr id="4" name="Picture 6" descr="C:\Users\User\Documents\УСОЛЬЦЕВА\СТАТЬИ И ПРЕЗЕНТАЦИИ\СЕВАСТОПОЛЬ19\Презентаци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751" y="143855"/>
            <a:ext cx="1314054" cy="30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26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E2AB582-FB4E-47C4-B051-CCEE2F38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Снижение стоимости плавания на СМП в ледовых условиях – выбор оптимального маршрута плавания на основе ледового прогноза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110AFF0-D261-409B-AD3B-1BE00E449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1069" y="1825625"/>
            <a:ext cx="6317673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Многолетний опыт плавания во льдах показывает, что плавание должно быть избирательным по оптимальным маршрутам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Возрастает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цена ошибок при выборе вариантов и маршрутов плавания (снижение </a:t>
            </a:r>
            <a:r>
              <a:rPr lang="ru-RU" sz="2000" dirty="0"/>
              <a:t>скорости движения, ледовые повреждения, ледовый плен, гибель)</a:t>
            </a:r>
            <a:r>
              <a:rPr lang="ru-RU" sz="2000" dirty="0">
                <a:ea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Возрастает потребность в гидрометеорологическом обеспечении, без которого безопасное и рентабельное самостоятельное ледовое плавание транспортных судов в зимний период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невозможно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Необходимы ледовые прогнозы разной заблаговременности и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высокого качества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sz="20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7BE509F-E6A5-4003-960C-91B590C322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85887" y="1867580"/>
            <a:ext cx="3621338" cy="22679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72CD7E-CB07-434A-93BD-8C1B1C4AD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793" y="4135489"/>
            <a:ext cx="3678849" cy="260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Виды ледовых прогнозов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Краткосрочные </a:t>
            </a:r>
            <a:r>
              <a:rPr lang="ru-RU" dirty="0" smtClean="0"/>
              <a:t>прогнозы распределения и дрейфа льда </a:t>
            </a:r>
            <a:r>
              <a:rPr lang="ru-RU" dirty="0"/>
              <a:t>заблаговременностью до 5 суток на основе </a:t>
            </a:r>
            <a:r>
              <a:rPr lang="ru-RU" dirty="0" smtClean="0"/>
              <a:t>динамико-термодинамических моделей, а также на основе метода дискретных элементов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Долгосрочные </a:t>
            </a:r>
            <a:r>
              <a:rPr lang="ru-RU" dirty="0" smtClean="0"/>
              <a:t>прогнозы ледовитости и распределения ледяного покрова  </a:t>
            </a:r>
            <a:r>
              <a:rPr lang="ru-RU" dirty="0"/>
              <a:t>заблаговременностью от </a:t>
            </a:r>
            <a:r>
              <a:rPr lang="ru-RU" dirty="0" smtClean="0"/>
              <a:t>15 суток </a:t>
            </a:r>
            <a:r>
              <a:rPr lang="ru-RU" dirty="0"/>
              <a:t>до </a:t>
            </a:r>
            <a:r>
              <a:rPr lang="ru-RU" dirty="0" smtClean="0"/>
              <a:t>3-6 месяцев </a:t>
            </a:r>
            <a:r>
              <a:rPr lang="ru-RU" dirty="0"/>
              <a:t>на основе физико-статистических моделей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Рекомендации по выбору оптимального маршрута плавания (до 5 суток) и сценария проведения </a:t>
            </a:r>
            <a:r>
              <a:rPr lang="ru-RU" dirty="0" smtClean="0"/>
              <a:t>транзитного плавания по СМП </a:t>
            </a:r>
            <a:r>
              <a:rPr lang="ru-RU" dirty="0"/>
              <a:t>(до 30 суток) </a:t>
            </a:r>
            <a:endParaRPr lang="ru-RU" dirty="0"/>
          </a:p>
        </p:txBody>
      </p:sp>
      <p:pic>
        <p:nvPicPr>
          <p:cNvPr id="4" name="Picture 6" descr="C:\Users\User\Documents\УСОЛЬЦЕВА\СТАТЬИ И ПРЕЗЕНТАЦИИ\СЕВАСТОПОЛЬ19\Презентаци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861" y="143855"/>
            <a:ext cx="1314054" cy="30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62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0016" y="7036"/>
            <a:ext cx="5788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Конечная </a:t>
            </a:r>
            <a:r>
              <a:rPr lang="ru-RU" b="1" dirty="0" smtClean="0"/>
              <a:t>продукция на основе численной модели </a:t>
            </a:r>
            <a:r>
              <a:rPr lang="ru-RU" b="1" dirty="0"/>
              <a:t>– </a:t>
            </a:r>
            <a:r>
              <a:rPr lang="ru-RU" b="1" dirty="0"/>
              <a:t>прогноз распределения и дрейфа льда, зон сжатий и </a:t>
            </a:r>
            <a:r>
              <a:rPr lang="ru-RU" b="1" dirty="0" smtClean="0"/>
              <a:t>торосистости с дискретностью 6, 12, 24, 48, 72 час.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101" y="-6"/>
            <a:ext cx="4480111" cy="59291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510100" y="5929157"/>
            <a:ext cx="448011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/>
              <a:t>Фактическое состояние ледяного покрова на момент составления </a:t>
            </a:r>
            <a:r>
              <a:rPr lang="ru-RU" dirty="0"/>
              <a:t>прогноза (композитная карта)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794" y="1022698"/>
            <a:ext cx="4468059" cy="58353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083047" y="1052737"/>
            <a:ext cx="423767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Прогностическое состояние </a:t>
            </a:r>
            <a:r>
              <a:rPr lang="ru-RU" dirty="0"/>
              <a:t>ледяного покрова </a:t>
            </a:r>
            <a:r>
              <a:rPr lang="ru-RU" dirty="0"/>
              <a:t>через 12 часов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015880" y="5013176"/>
            <a:ext cx="1728192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91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47" y="365125"/>
            <a:ext cx="11471564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краткосрочного прогноза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преобладающей ориентации разрывов в ледяном покрове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зон их образования и закрытия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Составление </a:t>
            </a:r>
            <a:r>
              <a:rPr lang="ru-RU" sz="1800" dirty="0" smtClean="0"/>
              <a:t>прогнозов НСЛ на основе метода аналогов </a:t>
            </a:r>
            <a:r>
              <a:rPr lang="ru-RU" sz="1800" dirty="0"/>
              <a:t>с заблаговременностью </a:t>
            </a:r>
            <a:r>
              <a:rPr lang="ru-RU" sz="1800" u="sng" dirty="0"/>
              <a:t>до 5 </a:t>
            </a:r>
            <a:r>
              <a:rPr lang="ru-RU" sz="1800" u="sng" dirty="0" smtClean="0"/>
              <a:t>суток</a:t>
            </a:r>
            <a:r>
              <a:rPr lang="ru-RU" sz="1800" dirty="0" smtClean="0"/>
              <a:t>, дискретность 24 час.</a:t>
            </a:r>
          </a:p>
          <a:p>
            <a:r>
              <a:rPr lang="ru-RU" sz="1800" dirty="0"/>
              <a:t>Кроме преобладающей ориентации разрывов в каждом квадрате указывается характер динамических процессов в ледяном покрове: </a:t>
            </a:r>
            <a:r>
              <a:rPr lang="ru-RU" sz="1800" u="sng" dirty="0"/>
              <a:t>растяжение</a:t>
            </a:r>
            <a:r>
              <a:rPr lang="ru-RU" sz="1800" dirty="0"/>
              <a:t> (ожидается образование разрывов), </a:t>
            </a:r>
            <a:r>
              <a:rPr lang="ru-RU" sz="1800" u="sng" dirty="0"/>
              <a:t>сжатие </a:t>
            </a:r>
            <a:r>
              <a:rPr lang="ru-RU" sz="1800" dirty="0"/>
              <a:t>(ожидается закрытие разрывов) </a:t>
            </a:r>
            <a:r>
              <a:rPr lang="ru-RU" sz="1800" u="sng" dirty="0"/>
              <a:t>или «без существенных изменений». </a:t>
            </a:r>
          </a:p>
          <a:p>
            <a:r>
              <a:rPr lang="ru-RU" sz="1800" dirty="0"/>
              <a:t>Результаты прогноза предоставляются в виде растрового рисунка (формат *.</a:t>
            </a:r>
            <a:r>
              <a:rPr lang="en-US" sz="1800" dirty="0" err="1"/>
              <a:t>tif</a:t>
            </a:r>
            <a:r>
              <a:rPr lang="ru-RU" sz="1800" dirty="0"/>
              <a:t>, *.</a:t>
            </a:r>
            <a:r>
              <a:rPr lang="en-US" sz="1800" dirty="0"/>
              <a:t>jpg </a:t>
            </a:r>
            <a:r>
              <a:rPr lang="ru-RU" sz="1800" dirty="0"/>
              <a:t> или *.</a:t>
            </a:r>
            <a:r>
              <a:rPr lang="en-US" sz="1800" dirty="0" err="1"/>
              <a:t>png</a:t>
            </a:r>
            <a:r>
              <a:rPr lang="ru-RU" sz="1800" dirty="0"/>
              <a:t>), набора файлов для визуализации в ГИС (*.</a:t>
            </a:r>
            <a:r>
              <a:rPr lang="en-US" sz="1800" dirty="0" err="1"/>
              <a:t>shp</a:t>
            </a:r>
            <a:r>
              <a:rPr lang="ru-RU" sz="1800" dirty="0"/>
              <a:t>, *.</a:t>
            </a:r>
            <a:r>
              <a:rPr lang="en-US" sz="1800" dirty="0" err="1"/>
              <a:t>shx</a:t>
            </a:r>
            <a:r>
              <a:rPr lang="ru-RU" sz="1800" dirty="0"/>
              <a:t>, *.</a:t>
            </a:r>
            <a:r>
              <a:rPr lang="en-US" sz="1800" dirty="0"/>
              <a:t>dbf</a:t>
            </a:r>
            <a:r>
              <a:rPr lang="ru-RU" sz="1800" dirty="0"/>
              <a:t>, *.</a:t>
            </a:r>
            <a:r>
              <a:rPr lang="en-US" sz="1800" dirty="0" err="1"/>
              <a:t>prj</a:t>
            </a:r>
            <a:r>
              <a:rPr lang="ru-RU" sz="1800" dirty="0"/>
              <a:t>, *.</a:t>
            </a:r>
            <a:r>
              <a:rPr lang="en-US" sz="1800" dirty="0" err="1"/>
              <a:t>mxd</a:t>
            </a:r>
            <a:r>
              <a:rPr lang="ru-RU" sz="1800" dirty="0"/>
              <a:t>) и/или текстового файла (*.</a:t>
            </a:r>
            <a:r>
              <a:rPr lang="en-US" sz="1800" dirty="0"/>
              <a:t>txt</a:t>
            </a:r>
            <a:r>
              <a:rPr lang="ru-RU" sz="1800" dirty="0" smtClean="0"/>
              <a:t>) в зависимости от требований пользователя.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2983" y="1532248"/>
            <a:ext cx="2728025" cy="3430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118" y="3372052"/>
            <a:ext cx="2645893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2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C1D5-5400-4ED8-A6AB-BF7DE96E654A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07324" y="188640"/>
            <a:ext cx="97067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00000"/>
              </a:lnSpc>
              <a:defRPr/>
            </a:pPr>
            <a:r>
              <a:rPr lang="ru-RU" sz="2800" b="1" kern="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Методы  долгосрочных ледовых прогнозов</a:t>
            </a:r>
            <a:endParaRPr lang="ru-RU" sz="2800" b="1" kern="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079775" y="1124744"/>
            <a:ext cx="7150719" cy="117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Д</a:t>
            </a: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олгосрочные метеорологические прогнозы для акваторий арктических морей, заблаговременностью 1-6 месяцев, включающие:  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ожидаемые поля приземного атмосферного давления 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 ожидаемые преобладающие направления воздушных потоков, 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ожидаемый диапазон температур воздуха</a:t>
            </a:r>
            <a:endParaRPr lang="ru-RU" sz="1400" b="1" i="1" kern="0" dirty="0">
              <a:latin typeface="+mn-lt"/>
              <a:ea typeface="ＭＳ Ｐゴシック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1000" kern="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.  </a:t>
            </a:r>
            <a:endParaRPr lang="ru-RU" sz="1000" kern="0" dirty="0"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1" t="38733" r="36189" b="27412"/>
          <a:stretch>
            <a:fillRect/>
          </a:stretch>
        </p:blipFill>
        <p:spPr bwMode="auto">
          <a:xfrm>
            <a:off x="1703512" y="1827484"/>
            <a:ext cx="2038368" cy="191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915680"/>
              </p:ext>
            </p:extLst>
          </p:nvPr>
        </p:nvGraphicFramePr>
        <p:xfrm>
          <a:off x="3896178" y="2714648"/>
          <a:ext cx="5581650" cy="1018224"/>
        </p:xfrm>
        <a:graphic>
          <a:graphicData uri="http://schemas.openxmlformats.org/drawingml/2006/table">
            <a:tbl>
              <a:tblPr/>
              <a:tblGrid>
                <a:gridCol w="1375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4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Период прогноза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Температура воздуха (°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Преобладающее направление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воздушных потоков/отходы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преобладающая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повышение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понижение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1-12 июля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+3+8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 +10+15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до 0-2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СВ-СЗ/ЮВ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13-31 июля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+7+12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до +15+20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 +3+6 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ЮВ/СВ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Rectangle 5"/>
          <p:cNvSpPr>
            <a:spLocks noChangeArrowheads="1"/>
          </p:cNvSpPr>
          <p:nvPr/>
        </p:nvSpPr>
        <p:spPr bwMode="auto">
          <a:xfrm rot="10800000" flipV="1">
            <a:off x="3741879" y="2288249"/>
            <a:ext cx="707013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ea typeface="Times New Roman" pitchFamily="18" charset="0"/>
                <a:cs typeface="Arial" panose="020B0604020202020204" pitchFamily="34" charset="0"/>
              </a:rPr>
              <a:t>Прогностические значения температуры и направлений воздушных потоков в июле 2017 г. в районе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ea typeface="Times New Roman" pitchFamily="18" charset="0"/>
                <a:cs typeface="Arial" panose="020B0604020202020204" pitchFamily="34" charset="0"/>
              </a:rPr>
              <a:t>юго-западной части Карского моря</a:t>
            </a:r>
            <a:r>
              <a:rPr lang="ru-RU" sz="11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28113" y="1237904"/>
            <a:ext cx="211376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+mj-lt"/>
                <a:ea typeface="Times New Roman" pitchFamily="18" charset="0"/>
                <a:cs typeface="Arial" pitchFamily="34" charset="0"/>
              </a:rPr>
              <a:t>Прогнозируемое поле среднего приземного давления в июле 2017 г., </a:t>
            </a:r>
            <a:r>
              <a:rPr lang="ru-RU" sz="1100" dirty="0" err="1">
                <a:latin typeface="+mj-lt"/>
                <a:ea typeface="Times New Roman" pitchFamily="18" charset="0"/>
                <a:cs typeface="Arial" pitchFamily="34" charset="0"/>
              </a:rPr>
              <a:t>гПа</a:t>
            </a:r>
            <a:r>
              <a:rPr lang="ru-RU" sz="1100" dirty="0"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613564" y="4365105"/>
            <a:ext cx="6740236" cy="218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Д</a:t>
            </a: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олгосрочные ледовые прогнозы для арктических морей, заблаговременностью 1-6 месяцев. Прогнозы включают более 300 показателей элементов ледового режима: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ожидаемые сроки начала ледообразования,  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толщину льда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сроки взлома припая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</a:t>
            </a:r>
            <a:r>
              <a:rPr lang="ru-RU" sz="1400" b="1" i="1" kern="0" dirty="0" err="1">
                <a:latin typeface="+mn-lt"/>
                <a:ea typeface="ＭＳ Ｐゴシック" charset="0"/>
                <a:cs typeface="Arial" panose="020B0604020202020204" pitchFamily="34" charset="0"/>
              </a:rPr>
              <a:t>ледовитости</a:t>
            </a: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 и площади ледяных массивов в летний период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b="1" i="1" kern="0" dirty="0">
                <a:latin typeface="+mn-lt"/>
                <a:ea typeface="ＭＳ Ｐゴシック" charset="0"/>
                <a:cs typeface="Arial" panose="020B0604020202020204" pitchFamily="34" charset="0"/>
              </a:rPr>
              <a:t>- сроки очищения акваторий морей ото льдов</a:t>
            </a:r>
          </a:p>
          <a:p>
            <a:pPr algn="l" eaLnBrk="0" hangingPunct="0">
              <a:lnSpc>
                <a:spcPct val="120000"/>
              </a:lnSpc>
              <a:defRPr/>
            </a:pPr>
            <a:r>
              <a:rPr lang="ru-RU" sz="1400" kern="0" dirty="0">
                <a:ea typeface="ＭＳ Ｐゴシック" charset="0"/>
                <a:cs typeface="Arial" panose="020B0604020202020204" pitchFamily="34" charset="0"/>
              </a:rPr>
              <a:t>- </a:t>
            </a:r>
            <a:r>
              <a:rPr lang="ru-RU" sz="1400" b="1" i="1" kern="0" dirty="0">
                <a:ea typeface="ＭＳ Ｐゴシック" charset="0"/>
                <a:cs typeface="Arial" panose="020B0604020202020204" pitchFamily="34" charset="0"/>
              </a:rPr>
              <a:t>сроки начала осенних ледовых явлений</a:t>
            </a:r>
          </a:p>
          <a:p>
            <a:pPr eaLnBrk="0" hangingPunct="0">
              <a:defRPr/>
            </a:pPr>
            <a:r>
              <a:rPr lang="ru-RU" sz="1000" kern="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.  </a:t>
            </a:r>
            <a:endParaRPr lang="ru-RU" sz="1000" kern="0" dirty="0"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</p:txBody>
      </p:sp>
      <p:pic>
        <p:nvPicPr>
          <p:cNvPr id="15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94" y="4251859"/>
            <a:ext cx="1606320" cy="2300853"/>
          </a:xfrm>
          <a:prstGeom prst="rect">
            <a:avLst/>
          </a:prstGeom>
          <a:noFill/>
          <a:extLst/>
        </p:spPr>
      </p:pic>
      <p:pic>
        <p:nvPicPr>
          <p:cNvPr id="16" name="Рисунок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996" y="4251859"/>
            <a:ext cx="1592000" cy="2405375"/>
          </a:xfrm>
          <a:prstGeom prst="rect">
            <a:avLst/>
          </a:prstGeom>
          <a:noFill/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 rot="10800000" flipV="1">
            <a:off x="2436569" y="726233"/>
            <a:ext cx="79543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u="sng" dirty="0">
                <a:ea typeface="Times New Roman" pitchFamily="18" charset="0"/>
                <a:cs typeface="Arial" panose="020B0604020202020204" pitchFamily="34" charset="0"/>
              </a:rPr>
              <a:t>Долгосрочные метеорологические прогнозы</a:t>
            </a:r>
            <a:endParaRPr lang="ru-RU" sz="1600" b="1" u="sng" dirty="0">
              <a:cs typeface="Arial" panose="020B0604020202020204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 rot="10800000" flipV="1">
            <a:off x="2628344" y="3937994"/>
            <a:ext cx="86021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u="sng" dirty="0">
                <a:ea typeface="Times New Roman" pitchFamily="18" charset="0"/>
                <a:cs typeface="Arial" panose="020B0604020202020204" pitchFamily="34" charset="0"/>
              </a:rPr>
              <a:t>Долгосрочные ледовые прогнозы</a:t>
            </a:r>
            <a:endParaRPr lang="ru-RU" sz="1600" b="1" u="sng" dirty="0">
              <a:cs typeface="Arial" panose="020B0604020202020204" pitchFamily="34" charset="0"/>
            </a:endParaRPr>
          </a:p>
        </p:txBody>
      </p:sp>
      <p:pic>
        <p:nvPicPr>
          <p:cNvPr id="18" name="Picture 6" descr="C:\Users\User\Documents\УСОЛЬЦЕВА\СТАТЬИ И ПРЕЗЕНТАЦИИ\СЕВАСТОПОЛЬ19\Презентация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655" y="162038"/>
            <a:ext cx="1314054" cy="30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7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Ледовые условия плавания и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 выбора оптимальных вариантов и маршрутов плавания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135" y="1825625"/>
            <a:ext cx="11405061" cy="4351338"/>
          </a:xfrm>
        </p:spPr>
        <p:txBody>
          <a:bodyPr>
            <a:normAutofit/>
          </a:bodyPr>
          <a:lstStyle/>
          <a:p>
            <a:r>
              <a:rPr lang="ru-RU" sz="1600" b="1" dirty="0"/>
              <a:t>Разработана методика специализированного прогноза ледово-эксплуатационных характеристик безледокольного плавания современных типов судов</a:t>
            </a:r>
          </a:p>
          <a:p>
            <a:r>
              <a:rPr lang="ru-RU" sz="1600" b="1" dirty="0"/>
              <a:t>Осуществляется разработка технологии расчета сжатий и торосистости, на основе новых алгоритмов обработки информации дистанционного зондирования ледяного покрова, и базы данных ледово-эксплуатационных характеристик движения </a:t>
            </a:r>
            <a:r>
              <a:rPr lang="ru-RU" sz="1600" b="1" dirty="0" smtClean="0"/>
              <a:t>судов</a:t>
            </a:r>
          </a:p>
          <a:p>
            <a:r>
              <a:rPr lang="ru-RU" sz="1600" b="1" dirty="0" smtClean="0"/>
              <a:t>Разработаны методы определения сценария транзитного плавания по СМП на основе медики выбора гомологов с учетом динамических характеристик в ледяном покрове (зоны деформаций и разрежений) заблаговременностью до 30 суток</a:t>
            </a:r>
          </a:p>
          <a:p>
            <a:r>
              <a:rPr lang="ru-RU" sz="1600" b="1" dirty="0" smtClean="0"/>
              <a:t>Разработан метод </a:t>
            </a:r>
            <a:r>
              <a:rPr lang="ru-RU" sz="1600" b="1" dirty="0" err="1" smtClean="0"/>
              <a:t>автороутинга</a:t>
            </a:r>
            <a:r>
              <a:rPr lang="ru-RU" sz="1600" b="1" dirty="0" smtClean="0"/>
              <a:t> с привлечением эксперта, который позволяет оперативно составлять рекомендации по оптимальному маршруту плавания</a:t>
            </a:r>
            <a:endParaRPr lang="ru-RU" sz="1600" b="1" dirty="0"/>
          </a:p>
        </p:txBody>
      </p:sp>
      <p:pic>
        <p:nvPicPr>
          <p:cNvPr id="3076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40"/>
          <a:stretch>
            <a:fillRect/>
          </a:stretch>
        </p:blipFill>
        <p:spPr bwMode="auto">
          <a:xfrm>
            <a:off x="8474075" y="4508500"/>
            <a:ext cx="2879725" cy="1830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555" y="4442619"/>
            <a:ext cx="4103688" cy="1962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G_0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30" y="4404519"/>
            <a:ext cx="2879725" cy="191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6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Оценка оправдываемости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краткосрочных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ледовых прогнозов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акватории СМП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Оправдывемость основных параметров ледяного покрова за 5 лет: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b="1" dirty="0" smtClean="0"/>
              <a:t>Сплоченность</a:t>
            </a:r>
            <a:r>
              <a:rPr lang="ru-RU" sz="1800" b="1" dirty="0"/>
              <a:t>: 92-96%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b="1" dirty="0" smtClean="0"/>
              <a:t>Толщина</a:t>
            </a:r>
            <a:r>
              <a:rPr lang="ru-RU" sz="1800" b="1" dirty="0"/>
              <a:t>: 85-95% </a:t>
            </a:r>
            <a:endParaRPr lang="ru-RU" sz="18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1800" b="1" dirty="0" smtClean="0"/>
              <a:t>Скорость </a:t>
            </a:r>
            <a:r>
              <a:rPr lang="ru-RU" sz="1800" b="1" dirty="0"/>
              <a:t>дрейфа</a:t>
            </a:r>
            <a:r>
              <a:rPr lang="ru-RU" sz="1800" b="1"/>
              <a:t>: </a:t>
            </a:r>
            <a:r>
              <a:rPr lang="ru-RU" sz="1800" b="1" smtClean="0"/>
              <a:t>90-95</a:t>
            </a:r>
            <a:r>
              <a:rPr lang="ru-RU" sz="1800" b="1" dirty="0"/>
              <a:t>%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b="1" dirty="0" smtClean="0"/>
              <a:t>Направление </a:t>
            </a:r>
            <a:r>
              <a:rPr lang="ru-RU" sz="1800" b="1" dirty="0"/>
              <a:t>дрейфа: 82-87%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Временное разрешение: от </a:t>
            </a:r>
            <a:r>
              <a:rPr lang="ru-RU" sz="1800" b="1" dirty="0"/>
              <a:t>1 до 24 часов в зависимости от </a:t>
            </a:r>
            <a:r>
              <a:rPr lang="ru-RU" sz="1800" b="1" dirty="0" smtClean="0"/>
              <a:t>потребности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 smtClean="0"/>
              <a:t>Частота обновления: </a:t>
            </a:r>
            <a:r>
              <a:rPr lang="ru-RU" sz="1800" b="1" dirty="0"/>
              <a:t>12-24 часа (1-2 раза в сутки) в зависимости от наличия данных о фактическом состоянии морского </a:t>
            </a:r>
            <a:r>
              <a:rPr lang="ru-RU" sz="1800" b="1" dirty="0" smtClean="0"/>
              <a:t>льда</a:t>
            </a:r>
          </a:p>
          <a:p>
            <a:pPr marL="0" indent="0">
              <a:buNone/>
            </a:pPr>
            <a:r>
              <a:rPr lang="ru-RU" sz="1800" b="1" dirty="0"/>
              <a:t>Оперативность создания </a:t>
            </a:r>
            <a:r>
              <a:rPr lang="ru-RU" sz="1800" b="1" dirty="0" smtClean="0"/>
              <a:t>конечной продукции: 1-2 час. 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3441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021358"/>
              </p:ext>
            </p:extLst>
          </p:nvPr>
        </p:nvGraphicFramePr>
        <p:xfrm>
          <a:off x="2116665" y="1002765"/>
          <a:ext cx="7682682" cy="1894536"/>
        </p:xfrm>
        <a:graphic>
          <a:graphicData uri="http://schemas.openxmlformats.org/drawingml/2006/table">
            <a:tbl>
              <a:tblPr/>
              <a:tblGrid>
                <a:gridCol w="2373329">
                  <a:extLst>
                    <a:ext uri="{9D8B030D-6E8A-4147-A177-3AD203B41FA5}">
                      <a16:colId xmlns:a16="http://schemas.microsoft.com/office/drawing/2014/main" val="1430663773"/>
                    </a:ext>
                  </a:extLst>
                </a:gridCol>
                <a:gridCol w="1160980">
                  <a:extLst>
                    <a:ext uri="{9D8B030D-6E8A-4147-A177-3AD203B41FA5}">
                      <a16:colId xmlns:a16="http://schemas.microsoft.com/office/drawing/2014/main" val="2699171080"/>
                    </a:ext>
                  </a:extLst>
                </a:gridCol>
                <a:gridCol w="1078786">
                  <a:extLst>
                    <a:ext uri="{9D8B030D-6E8A-4147-A177-3AD203B41FA5}">
                      <a16:colId xmlns:a16="http://schemas.microsoft.com/office/drawing/2014/main" val="1010969083"/>
                    </a:ext>
                  </a:extLst>
                </a:gridCol>
                <a:gridCol w="1047964">
                  <a:extLst>
                    <a:ext uri="{9D8B030D-6E8A-4147-A177-3AD203B41FA5}">
                      <a16:colId xmlns:a16="http://schemas.microsoft.com/office/drawing/2014/main" val="2792570356"/>
                    </a:ext>
                  </a:extLst>
                </a:gridCol>
                <a:gridCol w="1089061">
                  <a:extLst>
                    <a:ext uri="{9D8B030D-6E8A-4147-A177-3AD203B41FA5}">
                      <a16:colId xmlns:a16="http://schemas.microsoft.com/office/drawing/2014/main" val="882137334"/>
                    </a:ext>
                  </a:extLst>
                </a:gridCol>
                <a:gridCol w="932562">
                  <a:extLst>
                    <a:ext uri="{9D8B030D-6E8A-4147-A177-3AD203B41FA5}">
                      <a16:colId xmlns:a16="http://schemas.microsoft.com/office/drawing/2014/main" val="3715951702"/>
                    </a:ext>
                  </a:extLst>
                </a:gridCol>
              </a:tblGrid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32339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март прогн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05942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июньское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уточн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576924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 1 полов навиг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280776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август прогн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80452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 сент уточн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985893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2 полов навиг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176266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за навигацию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572321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Эффективность прогнозов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584185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646459"/>
              </p:ext>
            </p:extLst>
          </p:nvPr>
        </p:nvGraphicFramePr>
        <p:xfrm>
          <a:off x="8293768" y="2897301"/>
          <a:ext cx="3785937" cy="2598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99258" y="204384"/>
            <a:ext cx="11637818" cy="79838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Оценка оправдываемости долгосрочных ледовых прогнозов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1-ю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2-ю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половину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навигации в акватории СМП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737455"/>
              </p:ext>
            </p:extLst>
          </p:nvPr>
        </p:nvGraphicFramePr>
        <p:xfrm>
          <a:off x="112295" y="3155765"/>
          <a:ext cx="4138863" cy="23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238625"/>
              </p:ext>
            </p:extLst>
          </p:nvPr>
        </p:nvGraphicFramePr>
        <p:xfrm>
          <a:off x="4154905" y="4445485"/>
          <a:ext cx="4153132" cy="2494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Овал 6"/>
          <p:cNvSpPr/>
          <p:nvPr/>
        </p:nvSpPr>
        <p:spPr>
          <a:xfrm>
            <a:off x="4251158" y="893580"/>
            <a:ext cx="3841341" cy="8181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5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результатов модернизации методов и технологий ледовых прогнозов в оперативном обеспечении морской деятельности в Арктике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Новые и модернизированные методы ледовых прогнозов позволят: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/>
              <a:t>П</a:t>
            </a:r>
            <a:r>
              <a:rPr lang="ru-RU" sz="2400" b="1" dirty="0" smtClean="0"/>
              <a:t>овысить </a:t>
            </a:r>
            <a:r>
              <a:rPr lang="ru-RU" sz="2400" b="1" dirty="0"/>
              <a:t>эффективность </a:t>
            </a:r>
            <a:r>
              <a:rPr lang="ru-RU" sz="2400" b="1" dirty="0" smtClean="0"/>
              <a:t>планирования </a:t>
            </a:r>
            <a:r>
              <a:rPr lang="ru-RU" sz="2400" b="1" dirty="0"/>
              <a:t>круглогодичных морских операций</a:t>
            </a:r>
            <a:r>
              <a:rPr lang="ru-RU" sz="2400" b="1" dirty="0" smtClean="0"/>
              <a:t> </a:t>
            </a:r>
            <a:r>
              <a:rPr lang="ru-RU" sz="2400" b="1" dirty="0"/>
              <a:t>ледового плавания в акватории </a:t>
            </a:r>
            <a:r>
              <a:rPr lang="ru-RU" sz="2400" b="1" dirty="0" smtClean="0"/>
              <a:t>СМП, </a:t>
            </a:r>
            <a:r>
              <a:rPr lang="ru-RU" sz="2400" b="1" dirty="0"/>
              <a:t>включая транзитные рейсы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Обеспечить </a:t>
            </a:r>
            <a:r>
              <a:rPr lang="ru-RU" sz="2400" b="1" dirty="0"/>
              <a:t>безопасность </a:t>
            </a:r>
            <a:r>
              <a:rPr lang="ru-RU" sz="2400" b="1" dirty="0" smtClean="0"/>
              <a:t>безледокольного плавания на основе рекомендованных маршрутов плавания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Обеспечить эффективность и безопасность транспортировки ПБУ и разведочного бурения на </a:t>
            </a:r>
            <a:r>
              <a:rPr lang="ru-RU" sz="2400" b="1" dirty="0"/>
              <a:t>шельфе российских арктических морей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8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72996-9A31-4A8C-8593-8A568D16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F94A2EC-FC2C-40CB-9632-698EB9A81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6696" y="1585520"/>
            <a:ext cx="7043223" cy="50837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0FA3D5-8381-4E8B-9516-AF03D73F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1405" y="212712"/>
            <a:ext cx="1310754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944</Words>
  <Application>Microsoft Office PowerPoint</Application>
  <PresentationFormat>Широкоэкранный</PresentationFormat>
  <Paragraphs>144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ＭＳ Ｐゴシック</vt:lpstr>
      <vt:lpstr>Arial</vt:lpstr>
      <vt:lpstr>Arial Unicode MS</vt:lpstr>
      <vt:lpstr>Calibri</vt:lpstr>
      <vt:lpstr>Calibri Light</vt:lpstr>
      <vt:lpstr>Montserrat</vt:lpstr>
      <vt:lpstr>System Font Regular</vt:lpstr>
      <vt:lpstr>Times New Roman</vt:lpstr>
      <vt:lpstr>Wingdings</vt:lpstr>
      <vt:lpstr>Тема Office</vt:lpstr>
      <vt:lpstr>Ледовые прогнозы для обеспечения круглогодичной навигации в акватории Северного морского пути </vt:lpstr>
      <vt:lpstr>Актуальность развития методов и технологий прогнозирования ледовых условий</vt:lpstr>
      <vt:lpstr>Снижение стоимости плавания на СМП в ледовых условиях – выбор оптимального маршрута плавания на основе ледового прогноза</vt:lpstr>
      <vt:lpstr>Виды ледовых прогнозов</vt:lpstr>
      <vt:lpstr>Презентация PowerPoint</vt:lpstr>
      <vt:lpstr>Пример краткосрочного прогноза преобладающей ориентации разрывов в ледяном покрове и зон их образования и закрытия </vt:lpstr>
      <vt:lpstr>Презентация PowerPoint</vt:lpstr>
      <vt:lpstr>Ледовые условия плавания и технологии выбора оптимальных вариантов и маршрутов плавания</vt:lpstr>
      <vt:lpstr>Оценка оправдываемости краткосрочных ледовых прогнозов в акватории СМП</vt:lpstr>
      <vt:lpstr>Оценка оправдываемости долгосрочных ледовых прогнозов на 1-ю и 2-ю половину навигации в акватории СМП</vt:lpstr>
      <vt:lpstr>Использование результатов модернизации методов и технологий ледовых прогнозов в оперативном обеспечении морской деятельности в Арктике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Mironov</dc:creator>
  <cp:lastModifiedBy>Миронов</cp:lastModifiedBy>
  <cp:revision>24</cp:revision>
  <dcterms:created xsi:type="dcterms:W3CDTF">2022-12-06T10:42:06Z</dcterms:created>
  <dcterms:modified xsi:type="dcterms:W3CDTF">2023-05-22T08:37:55Z</dcterms:modified>
</cp:coreProperties>
</file>