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notesMasterIdLst>
    <p:notesMasterId r:id="rId19"/>
  </p:notesMasterIdLst>
  <p:sldIdLst>
    <p:sldId id="256" r:id="rId2"/>
    <p:sldId id="299" r:id="rId3"/>
    <p:sldId id="286" r:id="rId4"/>
    <p:sldId id="258" r:id="rId5"/>
    <p:sldId id="294" r:id="rId6"/>
    <p:sldId id="257" r:id="rId7"/>
    <p:sldId id="287" r:id="rId8"/>
    <p:sldId id="302" r:id="rId9"/>
    <p:sldId id="288" r:id="rId10"/>
    <p:sldId id="297" r:id="rId11"/>
    <p:sldId id="296" r:id="rId12"/>
    <p:sldId id="298" r:id="rId13"/>
    <p:sldId id="261" r:id="rId14"/>
    <p:sldId id="300" r:id="rId15"/>
    <p:sldId id="301" r:id="rId16"/>
    <p:sldId id="292" r:id="rId17"/>
    <p:sldId id="293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853" y="-3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78EC95E-BE62-4E4C-982F-6E311DD3A3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1472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8EC95E-BE62-4E4C-982F-6E311DD3A37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855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CC7EC4D-A8DB-425E-893F-D667F5534AB9}" type="slidenum">
              <a:rPr lang="en-US" altLang="ru-RU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ru-RU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100F360-B9CD-493D-B5C6-172BD607FB11}" type="slidenum">
              <a:rPr lang="en-US" altLang="ru-RU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ru-RU" dirty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CCD52-9220-4037-ACD1-4D014244C8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36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C4E69-0215-456E-826D-22B7D4C793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741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E2ACF-262C-4F6E-967C-06AD6BACB6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7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231A0-4D5C-4977-B102-F0B12DDEA8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03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D2C05-91BB-497D-950C-121C9FAC89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78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9F059-CCD8-4A1D-A8B4-400A7B03AF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1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487DF-0425-4DCC-B31A-13A51DE5FB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22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CF193-2B21-46BE-B850-87B8092CE3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4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FA9D1-FFE3-426F-ADE6-6C4BF87C1C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9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4663E-E2F1-433E-B23D-9FD9909F0F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843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4AF16-B8C6-4583-AA06-09C062055B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64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882B388-5807-437E-9F7E-08BF7B7CE1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4123" y="1447800"/>
            <a:ext cx="7924800" cy="2743200"/>
          </a:xfrm>
        </p:spPr>
        <p:txBody>
          <a:bodyPr/>
          <a:lstStyle/>
          <a:p>
            <a:r>
              <a:rPr lang="ru-RU" altLang="ru-RU" dirty="0" smtClean="0"/>
              <a:t>Потепление Арктики и вопросы адаптации к изменению климата </a:t>
            </a:r>
            <a:br>
              <a:rPr lang="ru-RU" altLang="ru-RU" dirty="0" smtClean="0"/>
            </a:br>
            <a:endParaRPr lang="en-US" altLang="ru-RU" sz="28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9906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 Солдатенко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ФГБУ «ААНИИ»</a:t>
            </a:r>
            <a:endParaRPr lang="en-US" sz="2800" dirty="0" smtClean="0"/>
          </a:p>
        </p:txBody>
      </p:sp>
      <p:pic>
        <p:nvPicPr>
          <p:cNvPr id="2053" name="Рисунок 6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Федеральная служба по гидрометеорологии и мониторингу окружающей среды (Росгидромет)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1" r="80812"/>
          <a:stretch/>
        </p:blipFill>
        <p:spPr bwMode="auto">
          <a:xfrm>
            <a:off x="49130" y="168826"/>
            <a:ext cx="1211580" cy="10947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65973" y="18722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НАУЧНО-ДЕЛОВАЯ КОНФЕРЕНЦИЯ 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POLAR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2023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00400" y="5791199"/>
            <a:ext cx="27247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мая 2023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года </a:t>
            </a:r>
          </a:p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Потепление в Арктике</a:t>
            </a:r>
            <a:endParaRPr lang="en-US" altLang="ru-RU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16139" y="1905000"/>
            <a:ext cx="8229600" cy="4114800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/>
              <a:t>Арктическое усиление</a:t>
            </a:r>
            <a:r>
              <a:rPr lang="en-AU" altLang="ru-RU" sz="2800" dirty="0" smtClean="0"/>
              <a:t>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/>
              <a:t>Уменьшение площади и толщины морского льда</a:t>
            </a:r>
            <a:endParaRPr lang="en-AU" altLang="ru-RU" sz="2800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/>
              <a:t>Таяние Гренландского щита и континентальных ледников</a:t>
            </a:r>
            <a:endParaRPr lang="en-AU" altLang="ru-RU" sz="2800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/>
              <a:t>Деградация многолетней мерзлоты</a:t>
            </a:r>
            <a:endParaRPr lang="en-AU" altLang="ru-RU" sz="2800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/>
              <a:t>Увеличение стока рек, впадающих в СЛО</a:t>
            </a:r>
            <a:endParaRPr lang="en-AU" altLang="ru-RU" sz="2800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/>
              <a:t>Увеличение количества осадков и повторяемости аномальных </a:t>
            </a:r>
            <a:r>
              <a:rPr lang="ru-RU" altLang="ru-RU" sz="2800" dirty="0" err="1" smtClean="0"/>
              <a:t>погодно</a:t>
            </a:r>
            <a:r>
              <a:rPr lang="ru-RU" altLang="ru-RU" sz="2800" dirty="0" smtClean="0"/>
              <a:t>-климатических явлений</a:t>
            </a:r>
            <a:endParaRPr lang="en-AU" altLang="ru-RU" sz="2800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/>
              <a:t>Повышение уровня арктических морей</a:t>
            </a:r>
            <a:endParaRPr lang="en-AU" altLang="ru-RU" sz="2800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/>
              <a:t>Миграция видов</a:t>
            </a:r>
            <a:endParaRPr lang="en-AU" altLang="ru-RU" sz="2800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/>
              <a:t>Изменение флоры и фауны</a:t>
            </a:r>
          </a:p>
        </p:txBody>
      </p:sp>
      <p:sp>
        <p:nvSpPr>
          <p:cNvPr id="3076" name="AutoShape 6" descr="GISMETEO: Арктика — место, где изменение климата нельзя отрицать - Климат |  Новости погоды.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AU" altLang="ru-RU" sz="1800" dirty="0">
              <a:latin typeface="Garamond" pitchFamily="18" charset="0"/>
            </a:endParaRPr>
          </a:p>
        </p:txBody>
      </p:sp>
      <p:sp>
        <p:nvSpPr>
          <p:cNvPr id="3077" name="AutoShape 8" descr="GISMETEO: Арктика — место, где изменение климата нельзя отрицать - Климат |  Новости погоды."/>
          <p:cNvSpPr>
            <a:spLocks noChangeAspect="1" noChangeArrowheads="1"/>
          </p:cNvSpPr>
          <p:nvPr/>
        </p:nvSpPr>
        <p:spPr bwMode="auto">
          <a:xfrm>
            <a:off x="30162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AU" altLang="ru-RU" sz="1800" dirty="0">
              <a:latin typeface="Garamond" pitchFamily="18" charset="0"/>
            </a:endParaRPr>
          </a:p>
        </p:txBody>
      </p:sp>
      <p:pic>
        <p:nvPicPr>
          <p:cNvPr id="3078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941"/>
            <a:ext cx="1344345" cy="11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Рисунок 6" descr="http://www.aari.ru/fs/logoaar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48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165475" y="274638"/>
            <a:ext cx="5521325" cy="1143000"/>
          </a:xfrm>
        </p:spPr>
        <p:txBody>
          <a:bodyPr/>
          <a:lstStyle/>
          <a:p>
            <a:pPr algn="l"/>
            <a:r>
              <a:rPr lang="ru-RU" altLang="ru-RU" dirty="0" smtClean="0"/>
              <a:t>      Адаптация</a:t>
            </a:r>
            <a:endParaRPr lang="en-US" altLang="ru-RU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00200"/>
            <a:ext cx="8686800" cy="4525963"/>
          </a:xfrm>
        </p:spPr>
        <p:txBody>
          <a:bodyPr/>
          <a:lstStyle/>
          <a:p>
            <a:pPr>
              <a:buClr>
                <a:srgbClr val="00B050"/>
              </a:buClr>
            </a:pPr>
            <a:r>
              <a:rPr lang="ru-RU" altLang="ru-RU" sz="2800" i="1" smtClean="0"/>
              <a:t>Под адаптацией </a:t>
            </a:r>
            <a:r>
              <a:rPr lang="ru-RU" altLang="ru-RU" sz="2800" smtClean="0"/>
              <a:t>природных, социальных и экономических систем к изменению климата</a:t>
            </a:r>
            <a:r>
              <a:rPr lang="ru-RU" altLang="ru-RU" sz="2800" i="1" smtClean="0"/>
              <a:t> </a:t>
            </a:r>
            <a:r>
              <a:rPr lang="ru-RU" altLang="ru-RU" sz="2800" smtClean="0"/>
              <a:t>подразумевается их приспособление к фактическим и ожидаемым климатические изменениям</a:t>
            </a:r>
            <a:endParaRPr lang="en-AU" altLang="ru-RU" sz="2800" dirty="0" smtClean="0"/>
          </a:p>
          <a:p>
            <a:pPr>
              <a:buClr>
                <a:srgbClr val="00B050"/>
              </a:buClr>
            </a:pPr>
            <a:r>
              <a:rPr lang="ru-RU" altLang="ru-RU" sz="2800" smtClean="0"/>
              <a:t>Согласно Климатической доктрине Российской Федерации, «адаптация к изменениям климата необходима для снижения потерь и использования выгод, связанных с наблюдаемыми и будущими изменениями климата». </a:t>
            </a:r>
            <a:endParaRPr lang="en-US" altLang="ru-RU" dirty="0" smtClean="0"/>
          </a:p>
        </p:txBody>
      </p:sp>
      <p:pic>
        <p:nvPicPr>
          <p:cNvPr id="6148" name="Picture 5" descr="C:\Users\serge\Desktop\climate-change-background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"/>
            <a:ext cx="2271209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4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7763" y="207963"/>
            <a:ext cx="7239000" cy="1143000"/>
          </a:xfrm>
        </p:spPr>
        <p:txBody>
          <a:bodyPr/>
          <a:lstStyle/>
          <a:p>
            <a:r>
              <a:rPr lang="en-US" altLang="ru-RU" dirty="0" smtClean="0"/>
              <a:t>       </a:t>
            </a:r>
            <a:r>
              <a:rPr lang="ru-RU" altLang="ru-RU" smtClean="0"/>
              <a:t>Основные документы</a:t>
            </a:r>
            <a:endParaRPr lang="en-US" altLang="ru-RU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smtClean="0"/>
              <a:t>Пятый и шестой оценочные доклады МГЭИК</a:t>
            </a:r>
            <a:endParaRPr lang="en-AU" altLang="ru-RU" sz="2800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smtClean="0"/>
              <a:t>Второй и третий оценочные доклады Росгидромета</a:t>
            </a:r>
            <a:endParaRPr lang="en-AU" altLang="ru-RU" sz="2800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smtClean="0"/>
              <a:t>Национальные планы мероприятий первого и второго этапов адаптации к изменениям климата</a:t>
            </a:r>
            <a:endParaRPr lang="en-AU" altLang="ru-RU" sz="2800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smtClean="0"/>
              <a:t>Методические рекомендации и показатели по вопросам адаптации к изменению климата (Минэкономразвития России) </a:t>
            </a:r>
            <a:endParaRPr lang="en-AU" altLang="ru-RU" sz="2800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800" smtClean="0"/>
              <a:t>Об утверждении Плана адаптации к изменениям климата АЗРФ (Минвостокразвития России)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altLang="ru-RU" sz="2800" smtClean="0"/>
          </a:p>
        </p:txBody>
      </p:sp>
      <p:pic>
        <p:nvPicPr>
          <p:cNvPr id="7172" name="Picture 5" descr="C:\Users\Пользователь\Desktop\earthc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"/>
            <a:ext cx="1784480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Рисунок 4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 smtClean="0"/>
              <a:t>       </a:t>
            </a:r>
            <a:r>
              <a:rPr lang="ru-RU" altLang="ru-RU" smtClean="0"/>
              <a:t>Проблемы</a:t>
            </a:r>
            <a:endParaRPr lang="en-US" altLang="ru-RU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B050"/>
              </a:buClr>
            </a:pPr>
            <a:r>
              <a:rPr lang="ru-RU" altLang="ru-RU" sz="2800" dirty="0" smtClean="0"/>
              <a:t>Каковы возможные сценарии изменения климата в обозримой перспективе</a:t>
            </a:r>
            <a:endParaRPr lang="en-AU" altLang="ru-RU" sz="2800" dirty="0" smtClean="0"/>
          </a:p>
          <a:p>
            <a:pPr>
              <a:buClr>
                <a:srgbClr val="00B050"/>
              </a:buClr>
            </a:pPr>
            <a:r>
              <a:rPr lang="ru-RU" altLang="ru-RU" sz="2800" dirty="0" smtClean="0"/>
              <a:t>Каково влияние этих изменений на природные и антропогенные системы, человека и его многогранную деятельность</a:t>
            </a:r>
            <a:endParaRPr lang="en-AU" altLang="ru-RU" sz="2800" dirty="0" smtClean="0"/>
          </a:p>
          <a:p>
            <a:pPr>
              <a:buClr>
                <a:srgbClr val="00B050"/>
              </a:buClr>
            </a:pPr>
            <a:r>
              <a:rPr lang="ru-RU" altLang="ru-RU" sz="2800" dirty="0" smtClean="0"/>
              <a:t>Что можно предпринять с тем, чтобы уменьшить уязвимость природы и общества к изменениям климата и, в конечном счете, снизить потенциальные климатические риски </a:t>
            </a:r>
          </a:p>
        </p:txBody>
      </p:sp>
      <p:pic>
        <p:nvPicPr>
          <p:cNvPr id="8196" name="Picture 5" descr="C:\Users\serge\Desktop\base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780819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Рисунок 4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90800" y="274638"/>
            <a:ext cx="6096000" cy="1143000"/>
          </a:xfrm>
        </p:spPr>
        <p:txBody>
          <a:bodyPr/>
          <a:lstStyle/>
          <a:p>
            <a:pPr algn="l"/>
            <a:r>
              <a:rPr lang="ru-RU" altLang="ru-RU" dirty="0" smtClean="0"/>
              <a:t>      Оценка рисков</a:t>
            </a:r>
            <a:endParaRPr lang="en-US" altLang="ru-RU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84880" y="1524000"/>
            <a:ext cx="8077200" cy="4906963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Основные аспекты оценки рисков: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dirty="0"/>
              <a:t>р</a:t>
            </a:r>
            <a:r>
              <a:rPr lang="ru-RU" dirty="0" smtClean="0"/>
              <a:t>азработка реалистичных сценариев </a:t>
            </a:r>
            <a:r>
              <a:rPr lang="ru-RU" dirty="0"/>
              <a:t>эмиссий парниковых </a:t>
            </a:r>
            <a:r>
              <a:rPr lang="ru-RU" dirty="0" smtClean="0"/>
              <a:t>газов</a:t>
            </a:r>
            <a:endParaRPr lang="en-AU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оценка реакции климатической системы на антропогенное вмешательство</a:t>
            </a:r>
            <a:endParaRPr lang="en-AU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оценка влияния изменяющегося климата на природные и антропогенные системы (уязвимость, подверженность, </a:t>
            </a:r>
            <a:r>
              <a:rPr lang="ru-RU" noProof="1" smtClean="0"/>
              <a:t>адаптацион-ционный</a:t>
            </a:r>
            <a:r>
              <a:rPr lang="ru-RU" dirty="0" smtClean="0"/>
              <a:t> потенциал) и оценка рисков</a:t>
            </a:r>
            <a:endParaRPr lang="en-US" dirty="0" smtClean="0"/>
          </a:p>
        </p:txBody>
      </p:sp>
      <p:pic>
        <p:nvPicPr>
          <p:cNvPr id="9220" name="Picture 4" descr="C:\Users\serge\Desktop\рис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095637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Рисунок 4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00225" y="304800"/>
            <a:ext cx="6477000" cy="1143000"/>
          </a:xfrm>
        </p:spPr>
        <p:txBody>
          <a:bodyPr/>
          <a:lstStyle/>
          <a:p>
            <a:r>
              <a:rPr lang="ru-RU" altLang="ru-RU" smtClean="0"/>
              <a:t>Идентификация рисков</a:t>
            </a:r>
            <a:endParaRPr lang="en-US" altLang="ru-RU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00200"/>
            <a:ext cx="8686800" cy="45259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Основные методы </a:t>
            </a:r>
            <a:r>
              <a:rPr lang="ru-RU" dirty="0"/>
              <a:t>идентификации </a:t>
            </a:r>
            <a:r>
              <a:rPr lang="ru-RU" dirty="0" smtClean="0"/>
              <a:t>рисков основаны на</a:t>
            </a:r>
            <a:r>
              <a:rPr lang="ru-RU" dirty="0"/>
              <a:t>: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Оценке </a:t>
            </a:r>
            <a:r>
              <a:rPr lang="ru-RU" dirty="0"/>
              <a:t>уязвимости систем к изменению </a:t>
            </a:r>
            <a:r>
              <a:rPr lang="ru-RU" dirty="0" smtClean="0"/>
              <a:t>климата</a:t>
            </a:r>
            <a:endParaRPr lang="en-AU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dirty="0"/>
              <a:t>О</a:t>
            </a:r>
            <a:r>
              <a:rPr lang="ru-RU" dirty="0" smtClean="0"/>
              <a:t>ценке чувствительности систем к изменению климата</a:t>
            </a:r>
            <a:endParaRPr lang="en-AU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dirty="0"/>
              <a:t>О</a:t>
            </a:r>
            <a:r>
              <a:rPr lang="ru-RU" dirty="0" smtClean="0"/>
              <a:t>ценке </a:t>
            </a:r>
            <a:r>
              <a:rPr lang="ru-RU" dirty="0"/>
              <a:t>адаптационных возможностей </a:t>
            </a:r>
            <a:r>
              <a:rPr lang="ru-RU" dirty="0" smtClean="0"/>
              <a:t>систем</a:t>
            </a:r>
            <a:endParaRPr lang="en-AU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Интегральном </a:t>
            </a:r>
            <a:r>
              <a:rPr lang="ru-RU" dirty="0"/>
              <a:t>подходе к </a:t>
            </a:r>
            <a:r>
              <a:rPr lang="ru-RU" dirty="0" smtClean="0"/>
              <a:t>оценке</a:t>
            </a:r>
            <a:endParaRPr lang="ru-RU" dirty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</p:txBody>
      </p:sp>
      <p:pic>
        <p:nvPicPr>
          <p:cNvPr id="10244" name="Picture 4" descr="C:\Users\serge\Desktop\риск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377000" cy="12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Рисунок 4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39713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              </a:t>
            </a:r>
            <a:r>
              <a:rPr lang="ru-RU" dirty="0" smtClean="0"/>
              <a:t>Климатические риски в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ru-RU" dirty="0" smtClean="0"/>
              <a:t> </a:t>
            </a:r>
            <a:r>
              <a:rPr lang="en-US" dirty="0" smtClean="0"/>
              <a:t>    </a:t>
            </a:r>
            <a:r>
              <a:rPr lang="ru-RU" dirty="0" smtClean="0"/>
              <a:t>АЗРФ</a:t>
            </a:r>
            <a:endParaRPr lang="en-US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/>
              <a:t>Климатические риски </a:t>
            </a:r>
            <a:r>
              <a:rPr lang="ru-RU" sz="2800" dirty="0"/>
              <a:t>в </a:t>
            </a:r>
            <a:r>
              <a:rPr lang="ru-RU" sz="2800" dirty="0" smtClean="0"/>
              <a:t>АЗРФ  </a:t>
            </a:r>
            <a:r>
              <a:rPr lang="ru-RU" sz="2800" dirty="0"/>
              <a:t>определяется: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О</a:t>
            </a:r>
            <a:r>
              <a:rPr lang="ru-RU" sz="2800" dirty="0" smtClean="0"/>
              <a:t>собенностями изменений в Арктике</a:t>
            </a:r>
            <a:endParaRPr lang="en-AU" sz="2800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Низкой диверсификацией экономики (разведка </a:t>
            </a:r>
            <a:r>
              <a:rPr lang="ru-RU" sz="2800" dirty="0"/>
              <a:t>и </a:t>
            </a:r>
            <a:r>
              <a:rPr lang="ru-RU" sz="2800" dirty="0" smtClean="0"/>
              <a:t>добыча углеводородов и других </a:t>
            </a:r>
            <a:r>
              <a:rPr lang="ru-RU" sz="2800" dirty="0"/>
              <a:t>полезных ископаемых, </a:t>
            </a:r>
            <a:r>
              <a:rPr lang="ru-RU" sz="2800" dirty="0" smtClean="0"/>
              <a:t>промышленная переработка </a:t>
            </a:r>
            <a:r>
              <a:rPr lang="ru-RU" sz="2800" dirty="0"/>
              <a:t>полезных ископаемых, морские перевозки, рыболовство, туризм, традиционные </a:t>
            </a:r>
            <a:r>
              <a:rPr lang="ru-RU" sz="2800" dirty="0" smtClean="0"/>
              <a:t>промыслы)</a:t>
            </a:r>
            <a:endParaRPr lang="en-AU" sz="2800" dirty="0" smtClean="0"/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Н</a:t>
            </a:r>
            <a:r>
              <a:rPr lang="ru-RU" sz="2800" dirty="0" smtClean="0"/>
              <a:t>еобходимостью </a:t>
            </a:r>
            <a:r>
              <a:rPr lang="ru-RU" sz="2800" dirty="0"/>
              <a:t>сохранения экосистем и </a:t>
            </a:r>
            <a:r>
              <a:rPr lang="ru-RU" sz="2800" dirty="0" smtClean="0"/>
              <a:t>биоразнообразия</a:t>
            </a:r>
            <a:endParaRPr lang="ru-RU" sz="2800" dirty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/>
              <a:t>	</a:t>
            </a:r>
            <a:endParaRPr lang="ru-RU" sz="2800" dirty="0" smtClean="0"/>
          </a:p>
        </p:txBody>
      </p:sp>
      <p:pic>
        <p:nvPicPr>
          <p:cNvPr id="11268" name="Picture 2" descr="C:\Users\Пользователь\Desktop\risks-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785484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50913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r>
              <a:rPr lang="ru-RU" altLang="ru-RU" sz="4000" smtClean="0"/>
              <a:t>Уязвимость</a:t>
            </a:r>
            <a:endParaRPr lang="en-US" altLang="ru-RU" sz="4000" dirty="0" smtClean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Уязвимость системы: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AU" sz="2800" dirty="0" smtClean="0"/>
              <a:t>V=f</a:t>
            </a:r>
            <a:r>
              <a:rPr lang="en-US" sz="2800" dirty="0"/>
              <a:t>[</a:t>
            </a:r>
            <a:r>
              <a:rPr lang="en-AU" sz="2800" dirty="0" smtClean="0"/>
              <a:t>(E(+), S(+), AC(-))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en-AU" sz="2800" dirty="0" smtClean="0"/>
              <a:t>E </a:t>
            </a:r>
            <a:r>
              <a:rPr lang="ru-RU" sz="2800" dirty="0" smtClean="0"/>
              <a:t>– </a:t>
            </a:r>
            <a:r>
              <a:rPr lang="ru-RU" sz="2800" dirty="0"/>
              <a:t>подверженность системы </a:t>
            </a:r>
            <a:r>
              <a:rPr lang="ru-RU" sz="2800" dirty="0" smtClean="0"/>
              <a:t>риску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en-AU" sz="2800" dirty="0" smtClean="0"/>
              <a:t>S</a:t>
            </a:r>
            <a:r>
              <a:rPr lang="ru-RU" sz="2800" dirty="0" smtClean="0"/>
              <a:t> </a:t>
            </a:r>
            <a:r>
              <a:rPr lang="ru-RU" sz="2800" dirty="0"/>
              <a:t>– чувствительность системы к </a:t>
            </a:r>
            <a:r>
              <a:rPr lang="ru-RU" sz="2800" dirty="0" smtClean="0"/>
              <a:t>опасному природному явлению (гидрометеорологическому и/или климатическому параметру) 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en-AU" sz="2800" dirty="0" smtClean="0"/>
              <a:t>AC</a:t>
            </a:r>
            <a:r>
              <a:rPr lang="ru-RU" sz="2800" dirty="0" smtClean="0"/>
              <a:t> </a:t>
            </a:r>
            <a:r>
              <a:rPr lang="ru-RU" sz="2800" dirty="0"/>
              <a:t>– </a:t>
            </a:r>
            <a:r>
              <a:rPr lang="ru-RU" sz="2800" dirty="0" smtClean="0"/>
              <a:t>адаптационный потенциал системы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en-AU" sz="2800" dirty="0" smtClean="0"/>
              <a:t>f </a:t>
            </a:r>
            <a:r>
              <a:rPr lang="ru-RU" sz="2800" dirty="0" smtClean="0"/>
              <a:t>– </a:t>
            </a:r>
            <a:r>
              <a:rPr lang="ru-RU" sz="2800" dirty="0"/>
              <a:t>заданная функция.</a:t>
            </a:r>
            <a:endParaRPr lang="en-AU" sz="28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0"/>
            <a:ext cx="1791521" cy="11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Рисунок 4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65113"/>
            <a:ext cx="8229600" cy="1143000"/>
          </a:xfrm>
        </p:spPr>
        <p:txBody>
          <a:bodyPr/>
          <a:lstStyle/>
          <a:p>
            <a:r>
              <a:rPr lang="en-US" altLang="ru-RU" sz="4000" dirty="0" smtClean="0"/>
              <a:t>             </a:t>
            </a:r>
            <a:r>
              <a:rPr lang="ru-RU" altLang="ru-RU" sz="4000" dirty="0" smtClean="0"/>
              <a:t>Алгоритм оценки рисков</a:t>
            </a:r>
            <a:endParaRPr lang="en-US" altLang="ru-RU" sz="4000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Формирование реестра систем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Построение математических моделей систем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Исследование чувствительности моделей систем к вариациям гидрометеорологических и/или климатических параметров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Оценка адаптационного потенциала систем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Оценка уязвимости систем к опасным природным явлениям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Оценка рисков и формирование их реестра.</a:t>
            </a:r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/>
              <a:t>        </a:t>
            </a:r>
          </a:p>
        </p:txBody>
      </p:sp>
      <p:pic>
        <p:nvPicPr>
          <p:cNvPr id="13316" name="Picture 4" descr="C:\Users\Пользователь\Desktop\risk-asse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2172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Рисунок 4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304800"/>
            <a:ext cx="77724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/>
              <a:t>Оценка чувствительности</a:t>
            </a:r>
            <a:endParaRPr lang="en-US" sz="40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800" dirty="0" smtClean="0"/>
              <a:t>Математическая модель системы </a:t>
            </a:r>
          </a:p>
          <a:p>
            <a:pPr marL="0"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AU" altLang="ru-RU" sz="2800" dirty="0" smtClean="0"/>
              <a:t>dx</a:t>
            </a:r>
            <a:r>
              <a:rPr lang="ru-RU" altLang="ru-RU" sz="2800" dirty="0" smtClean="0"/>
              <a:t>⁄</a:t>
            </a:r>
            <a:r>
              <a:rPr lang="en-AU" altLang="ru-RU" sz="2800" dirty="0" smtClean="0"/>
              <a:t> dt = F(x,</a:t>
            </a:r>
            <a:r>
              <a:rPr lang="el-GR" altLang="ru-RU" sz="2800" dirty="0" smtClean="0"/>
              <a:t>α</a:t>
            </a:r>
            <a:r>
              <a:rPr lang="en-AU" altLang="ru-RU" sz="2800" dirty="0" smtClean="0"/>
              <a:t>)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800" dirty="0" smtClean="0"/>
              <a:t>Функционал качества функционирования системы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2800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800" dirty="0" smtClean="0"/>
              <a:t>Чувствительность системы к вариациям параметров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2800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2800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800" dirty="0" smtClean="0"/>
              <a:t>Проблема: отсутствие математических моделей многих социально-экономических систем.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2800" dirty="0" smtClean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029" y="2971800"/>
            <a:ext cx="226377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49" y="4038600"/>
            <a:ext cx="3673475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Рисунок 5" descr="http://www.aari.ru/fs/logoaar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serge\Desktop\чув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55" y="39657"/>
            <a:ext cx="1226455" cy="97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228600"/>
            <a:ext cx="80010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  </a:t>
            </a:r>
            <a:r>
              <a:rPr lang="ru-RU" sz="4000" dirty="0" smtClean="0"/>
              <a:t>Цикл </a:t>
            </a:r>
            <a:r>
              <a:rPr lang="ru-RU" sz="4000" dirty="0"/>
              <a:t>адаптации </a:t>
            </a:r>
            <a:r>
              <a:rPr lang="ru-RU" sz="4000" dirty="0" smtClean="0"/>
              <a:t>(Режим ООН)</a:t>
            </a:r>
            <a:endParaRPr lang="en-US" sz="4000" dirty="0" smtClean="0"/>
          </a:p>
        </p:txBody>
      </p:sp>
      <p:pic>
        <p:nvPicPr>
          <p:cNvPr id="15363" name="Picture 5" descr="C:\Users\serge\Desktop\Adaptation_Russi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6200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Рисунок 3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serge\Desktop\loop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3" r="26918"/>
          <a:stretch/>
        </p:blipFill>
        <p:spPr bwMode="auto">
          <a:xfrm>
            <a:off x="-32657" y="-29256"/>
            <a:ext cx="1368000" cy="79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z="4000" dirty="0" smtClean="0"/>
              <a:t>     </a:t>
            </a:r>
            <a:r>
              <a:rPr lang="ru-RU" altLang="ru-RU" sz="4000" dirty="0" smtClean="0"/>
              <a:t>      Предложения</a:t>
            </a:r>
            <a:endParaRPr lang="en-US" altLang="ru-RU" sz="40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/>
              <a:t>Национальный план второго этапа адаптации к изменениям климата предлагает 17 мероприятий: 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Организационное и нормативно-правовое обеспечение (страхование, перестрахование, стандарты)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Научно-методическое </a:t>
            </a:r>
            <a:r>
              <a:rPr lang="ru-RU" sz="2800" dirty="0"/>
              <a:t>и </a:t>
            </a:r>
            <a:r>
              <a:rPr lang="ru-RU" sz="2800" dirty="0" smtClean="0"/>
              <a:t>информационное обеспечение (программы обучения, данные)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Ежегодный </a:t>
            </a:r>
            <a:r>
              <a:rPr lang="ru-RU" sz="2800" dirty="0"/>
              <a:t>мониторинг и </a:t>
            </a:r>
            <a:r>
              <a:rPr lang="ru-RU" sz="2800" dirty="0" smtClean="0"/>
              <a:t>оценка </a:t>
            </a:r>
            <a:r>
              <a:rPr lang="ru-RU" sz="2800" dirty="0"/>
              <a:t>эффективности и результативности адаптационных мер 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AU" sz="2800" dirty="0"/>
          </a:p>
        </p:txBody>
      </p:sp>
      <p:pic>
        <p:nvPicPr>
          <p:cNvPr id="16388" name="Picture 4" descr="C:\Users\Пользователь\Desktop\ris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"/>
            <a:ext cx="1955109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Рисунок 4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414224"/>
            <a:ext cx="8550011" cy="1143000"/>
          </a:xfrm>
        </p:spPr>
        <p:txBody>
          <a:bodyPr/>
          <a:lstStyle/>
          <a:p>
            <a:pPr algn="l"/>
            <a:r>
              <a:rPr lang="en-US" altLang="ru-RU" sz="4000" dirty="0" smtClean="0"/>
              <a:t>   </a:t>
            </a:r>
            <a:r>
              <a:rPr lang="ru-RU" altLang="ru-RU" sz="4000" dirty="0" smtClean="0"/>
              <a:t>      Методические рекомендации</a:t>
            </a:r>
            <a:endParaRPr lang="en-US" altLang="ru-RU" sz="40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Оценка </a:t>
            </a:r>
            <a:r>
              <a:rPr lang="ru-RU" sz="2800" dirty="0"/>
              <a:t>возможного ущерба от воздействия климатических </a:t>
            </a:r>
            <a:r>
              <a:rPr lang="ru-RU" sz="2800" dirty="0" smtClean="0"/>
              <a:t>рисков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Формирование </a:t>
            </a:r>
            <a:r>
              <a:rPr lang="ru-RU" sz="2800" dirty="0"/>
              <a:t>перечня климатически уязвимых </a:t>
            </a:r>
            <a:r>
              <a:rPr lang="ru-RU" sz="2800" dirty="0" smtClean="0"/>
              <a:t>объектов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Мониторинг </a:t>
            </a:r>
            <a:r>
              <a:rPr lang="ru-RU" sz="2800" dirty="0"/>
              <a:t>и </a:t>
            </a:r>
            <a:r>
              <a:rPr lang="ru-RU" sz="2800" dirty="0" smtClean="0"/>
              <a:t>оценка </a:t>
            </a:r>
            <a:r>
              <a:rPr lang="ru-RU" sz="2800" dirty="0"/>
              <a:t>эффективности и результативности адаптационных </a:t>
            </a:r>
            <a:r>
              <a:rPr lang="ru-RU" sz="2800" dirty="0" smtClean="0"/>
              <a:t>мероприятий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Включение </a:t>
            </a:r>
            <a:r>
              <a:rPr lang="ru-RU" sz="2800" dirty="0"/>
              <a:t>вопросов адаптации в документы стратегического планирования РФ и субъектов </a:t>
            </a:r>
            <a:r>
              <a:rPr lang="ru-RU" sz="2800" dirty="0" smtClean="0"/>
              <a:t>РФ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Внедрение </a:t>
            </a:r>
            <a:r>
              <a:rPr lang="ru-RU" sz="2800" dirty="0"/>
              <a:t>и </a:t>
            </a:r>
            <a:r>
              <a:rPr lang="ru-RU" sz="2800" dirty="0" smtClean="0"/>
              <a:t>использование </a:t>
            </a:r>
            <a:r>
              <a:rPr lang="ru-RU" sz="2800" dirty="0"/>
              <a:t>наукоемких технологических </a:t>
            </a:r>
            <a:r>
              <a:rPr lang="ru-RU" sz="2800" dirty="0" smtClean="0"/>
              <a:t>решений </a:t>
            </a:r>
            <a:endParaRPr lang="ru-RU" sz="2800" dirty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AU" sz="2800" dirty="0"/>
          </a:p>
        </p:txBody>
      </p:sp>
      <p:pic>
        <p:nvPicPr>
          <p:cNvPr id="17412" name="Рисунок 3" descr="http://www.aari.ru/fs/logoaar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86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z="4000" dirty="0" smtClean="0"/>
              <a:t>  </a:t>
            </a:r>
            <a:r>
              <a:rPr lang="ru-RU" altLang="ru-RU" sz="4000" dirty="0" smtClean="0"/>
              <a:t>Проблемы</a:t>
            </a:r>
            <a:endParaRPr lang="en-US" altLang="ru-RU" sz="4000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800" dirty="0" smtClean="0"/>
              <a:t>Рассмотренные в документах секторальные и региональные мероприятия адаптации страдают одним общим недостатком – они носят в основном качественный характер и ограничиваются рассуждениями общего порядка. И это при том, что 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оценка эффективности мероприятий адаптации</a:t>
            </a:r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smtClean="0"/>
              <a:t>должна отражать то, насколько удается с их помощью снизить ущерб от неблагоприятных явлений и насколько удается учесть благоприятные изменения. </a:t>
            </a:r>
          </a:p>
        </p:txBody>
      </p:sp>
      <p:pic>
        <p:nvPicPr>
          <p:cNvPr id="18436" name="Рисунок 3" descr="http://www.aari.ru/fs/logoaar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serge\Desktop\пробл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02002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z="4000" dirty="0" smtClean="0"/>
              <a:t>   </a:t>
            </a:r>
            <a:r>
              <a:rPr lang="ru-RU" altLang="ru-RU" sz="4000" dirty="0" smtClean="0"/>
              <a:t>Необходимо</a:t>
            </a:r>
            <a:endParaRPr lang="en-US" altLang="ru-RU" sz="40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/>
          <a:lstStyle/>
          <a:p>
            <a:pPr>
              <a:buClr>
                <a:srgbClr val="00B050"/>
              </a:buClr>
            </a:pPr>
            <a:r>
              <a:rPr lang="ru-RU" altLang="ru-RU" sz="2800" smtClean="0"/>
              <a:t>Создание математических моделей социально-экономических и природных систем и исследование их чувствительности к климатическим параметрам</a:t>
            </a:r>
          </a:p>
          <a:p>
            <a:pPr>
              <a:buClr>
                <a:srgbClr val="00B050"/>
              </a:buClr>
            </a:pPr>
            <a:r>
              <a:rPr lang="ru-RU" altLang="ru-RU" sz="2800" smtClean="0"/>
              <a:t>Дальнейшее изучение земной климатической системы, уменьшение неопределенностей в оценках изменения и изменчивости климата</a:t>
            </a:r>
          </a:p>
          <a:p>
            <a:pPr>
              <a:buClr>
                <a:srgbClr val="00B050"/>
              </a:buClr>
            </a:pPr>
            <a:r>
              <a:rPr lang="ru-RU" altLang="ru-RU" sz="2800" smtClean="0"/>
              <a:t>Формирование эмиссионных сценариев антропогенных парниковых газов</a:t>
            </a:r>
            <a:endParaRPr lang="en-US" altLang="ru-RU" sz="2800" dirty="0" smtClean="0"/>
          </a:p>
        </p:txBody>
      </p:sp>
      <p:pic>
        <p:nvPicPr>
          <p:cNvPr id="19460" name="Рисунок 3" descr="http://www.aari.ru/fs/logoaar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306000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C:\Users\serge\Desktop\необх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87067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     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СПАСИБО ЗА ВНИМАНИЕ!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3413</TotalTime>
  <Words>640</Words>
  <Application>Microsoft Office PowerPoint</Application>
  <PresentationFormat>On-screen Show (4:3)</PresentationFormat>
  <Paragraphs>92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Тема Office</vt:lpstr>
      <vt:lpstr>Потепление Арктики и вопросы адаптации к изменению климата  </vt:lpstr>
      <vt:lpstr>Потепление в Арктике</vt:lpstr>
      <vt:lpstr>      Адаптация</vt:lpstr>
      <vt:lpstr>       Основные документы</vt:lpstr>
      <vt:lpstr>       Проблемы</vt:lpstr>
      <vt:lpstr>      Оценка рисков</vt:lpstr>
      <vt:lpstr>Идентификация рисков</vt:lpstr>
      <vt:lpstr>              Климатические риски в         АЗРФ</vt:lpstr>
      <vt:lpstr>Уязвимость</vt:lpstr>
      <vt:lpstr>             Алгоритм оценки рисков</vt:lpstr>
      <vt:lpstr>Оценка чувствительности</vt:lpstr>
      <vt:lpstr>  Цикл адаптации (Режим ООН)</vt:lpstr>
      <vt:lpstr>           Предложения</vt:lpstr>
      <vt:lpstr>         Методические рекомендации</vt:lpstr>
      <vt:lpstr>  Проблемы</vt:lpstr>
      <vt:lpstr>   Необходимо</vt:lpstr>
      <vt:lpstr>             СПАСИБО ЗА ВНИМАНИЕ!</vt:lpstr>
    </vt:vector>
  </TitlesOfParts>
  <Company>University of Washington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Operational Forecasting and Sensitivity-Based Data Assimilation Tools</dc:title>
  <dc:creator>bancell</dc:creator>
  <cp:lastModifiedBy>Sergei Soldatenko</cp:lastModifiedBy>
  <cp:revision>365</cp:revision>
  <dcterms:created xsi:type="dcterms:W3CDTF">2010-10-21T15:54:28Z</dcterms:created>
  <dcterms:modified xsi:type="dcterms:W3CDTF">2023-05-22T06:17:22Z</dcterms:modified>
</cp:coreProperties>
</file>